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6" r:id="rId3"/>
    <p:sldId id="258" r:id="rId4"/>
    <p:sldId id="259" r:id="rId5"/>
    <p:sldId id="260" r:id="rId6"/>
    <p:sldId id="266" r:id="rId7"/>
    <p:sldId id="269" r:id="rId8"/>
    <p:sldId id="270" r:id="rId9"/>
    <p:sldId id="272" r:id="rId10"/>
    <p:sldId id="273" r:id="rId11"/>
    <p:sldId id="275" r:id="rId12"/>
    <p:sldId id="278" r:id="rId13"/>
    <p:sldId id="277" r:id="rId14"/>
    <p:sldId id="274" r:id="rId15"/>
    <p:sldId id="279" r:id="rId16"/>
    <p:sldId id="271" r:id="rId17"/>
    <p:sldId id="282" r:id="rId18"/>
    <p:sldId id="283" r:id="rId19"/>
    <p:sldId id="284" r:id="rId20"/>
    <p:sldId id="285" r:id="rId21"/>
    <p:sldId id="281" r:id="rId22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EEB"/>
    <a:srgbClr val="DCB9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1887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1884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1408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591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100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800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190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238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30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618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5581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0E08A-E3CE-46AE-81FC-7D0B32A2025B}" type="datetimeFigureOut">
              <a:rPr lang="sl-SI" smtClean="0"/>
              <a:t>10. 02. 2020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113D5-8B33-49D6-95B7-6FFA0E69EA2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357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sites.google.com/view/mreza-solski-pes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93" y="11266"/>
            <a:ext cx="10439658" cy="6933803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215" y="0"/>
            <a:ext cx="9036496" cy="1312508"/>
          </a:xfrm>
        </p:spPr>
        <p:txBody>
          <a:bodyPr>
            <a:noAutofit/>
          </a:bodyPr>
          <a:lstStyle/>
          <a:p>
            <a:r>
              <a:rPr lang="sl-SI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Šapa v SVŠGL - pregled po letih</a:t>
            </a:r>
            <a:endParaRPr lang="sl-SI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7596336" y="580526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chemeClr val="tx2">
                    <a:lumMod val="50000"/>
                  </a:schemeClr>
                </a:solidFill>
              </a:rPr>
              <a:t>foto MT , </a:t>
            </a:r>
          </a:p>
          <a:p>
            <a:r>
              <a:rPr lang="sl-SI" dirty="0" smtClean="0">
                <a:solidFill>
                  <a:schemeClr val="tx2">
                    <a:lumMod val="50000"/>
                  </a:schemeClr>
                </a:solidFill>
              </a:rPr>
              <a:t>Tanja Ristič in  Sara Todorović</a:t>
            </a:r>
            <a:endParaRPr lang="sl-SI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7450818" y="486916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  </a:t>
            </a:r>
            <a:r>
              <a:rPr lang="sl-SI" sz="2400" dirty="0" smtClean="0">
                <a:solidFill>
                  <a:schemeClr val="tx2">
                    <a:lumMod val="50000"/>
                  </a:schemeClr>
                </a:solidFill>
              </a:rPr>
              <a:t>Mojca Trampuš</a:t>
            </a:r>
            <a:endParaRPr lang="sl-SI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5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altLang="sl-SI" dirty="0" smtClean="0"/>
              <a:t>Šapa v vrtcu</a:t>
            </a:r>
          </a:p>
        </p:txBody>
      </p:sp>
      <p:pic>
        <p:nvPicPr>
          <p:cNvPr id="29699" name="Ograd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5239" r="6690" b="14500"/>
          <a:stretch/>
        </p:blipFill>
        <p:spPr>
          <a:xfrm>
            <a:off x="2915816" y="1700808"/>
            <a:ext cx="5688632" cy="4042597"/>
          </a:xfr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7072"/>
            <a:ext cx="189021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t="8059" b="8059"/>
          <a:stretch/>
        </p:blipFill>
        <p:spPr bwMode="auto">
          <a:xfrm>
            <a:off x="395536" y="1340768"/>
            <a:ext cx="1896766" cy="247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20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1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349714" cy="70122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dirty="0" smtClean="0"/>
              <a:t>Po treh letih smo zaključili inovacijski projekt Terapevtski pes v šoli in vpeljali nov inovacijski projekt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sz="3600" dirty="0" smtClean="0">
                <a:solidFill>
                  <a:srgbClr val="00B0F0"/>
                </a:solidFill>
              </a:rPr>
              <a:t>Terapevtski pes – spodbuda pri (pred)opismenjevanju</a:t>
            </a:r>
          </a:p>
          <a:p>
            <a:pPr marL="0" indent="0">
              <a:buNone/>
            </a:pPr>
            <a:endParaRPr lang="sl-SI" sz="36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l-SI" dirty="0" smtClean="0"/>
              <a:t>Projekt smo izvajali dve leti, do jeseni 2017, ko je ZRSŠ formalno nehal spremljati izvedbo tovrstnih projektov.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9429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695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</a:t>
            </a:r>
            <a:r>
              <a:rPr lang="sl-SI" dirty="0" smtClean="0">
                <a:solidFill>
                  <a:srgbClr val="00B0F0"/>
                </a:solidFill>
              </a:rPr>
              <a:t>2015/2016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88632"/>
          </a:xfrm>
        </p:spPr>
        <p:txBody>
          <a:bodyPr>
            <a:normAutofit/>
          </a:bodyPr>
          <a:lstStyle/>
          <a:p>
            <a:pPr lvl="0"/>
            <a:r>
              <a:rPr lang="sl-SI" sz="1800" dirty="0"/>
              <a:t>okrog 75 delovnih dni pri pouku</a:t>
            </a:r>
          </a:p>
          <a:p>
            <a:pPr lvl="0"/>
            <a:r>
              <a:rPr lang="sl-SI" sz="1800" dirty="0"/>
              <a:t>16 srečanj z otroki v vrtcu Jelka, modul matematika za otroke</a:t>
            </a:r>
          </a:p>
          <a:p>
            <a:pPr lvl="0"/>
            <a:r>
              <a:rPr lang="sl-SI" sz="1800" dirty="0"/>
              <a:t>7 srečanj v okviru ŠAPA krožka </a:t>
            </a:r>
          </a:p>
          <a:p>
            <a:pPr lvl="0"/>
            <a:r>
              <a:rPr lang="sl-SI" sz="1800" dirty="0"/>
              <a:t>11 predstavitev v razredih, kjer ne učim (tudi medpredmetno)</a:t>
            </a:r>
          </a:p>
          <a:p>
            <a:pPr lvl="0"/>
            <a:r>
              <a:rPr lang="sl-SI" sz="1800" dirty="0"/>
              <a:t>7 obiskov v ostalih vrtcih in OŠ</a:t>
            </a:r>
          </a:p>
          <a:p>
            <a:pPr lvl="0"/>
            <a:r>
              <a:rPr lang="sl-SI" sz="1800" dirty="0"/>
              <a:t>2 predstavitvi študentom PeF </a:t>
            </a:r>
          </a:p>
          <a:p>
            <a:pPr lvl="0"/>
            <a:r>
              <a:rPr lang="sl-SI" sz="1800" dirty="0"/>
              <a:t>izvedba projektnega dne na SVŠGL</a:t>
            </a:r>
          </a:p>
          <a:p>
            <a:pPr lvl="0"/>
            <a:r>
              <a:rPr lang="sl-SI" sz="1800" dirty="0"/>
              <a:t>obisk v Dijaškem </a:t>
            </a:r>
            <a:r>
              <a:rPr lang="sl-SI" sz="1800" dirty="0" smtClean="0"/>
              <a:t>domu</a:t>
            </a:r>
          </a:p>
          <a:p>
            <a:pPr lvl="0"/>
            <a:r>
              <a:rPr lang="sl-SI" sz="1800" dirty="0"/>
              <a:t>informativni dan</a:t>
            </a:r>
          </a:p>
          <a:p>
            <a:pPr lvl="0"/>
            <a:r>
              <a:rPr lang="sl-SI" sz="1800" dirty="0"/>
              <a:t>prireditev ob dnevu voda</a:t>
            </a:r>
          </a:p>
          <a:p>
            <a:pPr lvl="0"/>
            <a:r>
              <a:rPr lang="sl-SI" sz="1800" dirty="0"/>
              <a:t>decembrski dobrodelni sejem</a:t>
            </a:r>
          </a:p>
          <a:p>
            <a:pPr lvl="0"/>
            <a:r>
              <a:rPr lang="sl-SI" sz="1800" dirty="0"/>
              <a:t>predstavitev na Informativi</a:t>
            </a:r>
          </a:p>
          <a:p>
            <a:pPr lvl="0"/>
            <a:r>
              <a:rPr lang="sl-SI" sz="1800" dirty="0" smtClean="0"/>
              <a:t>prikaz </a:t>
            </a:r>
            <a:r>
              <a:rPr lang="sl-SI" sz="1800" dirty="0"/>
              <a:t>dela dijakom Gimnazije Ormož</a:t>
            </a:r>
          </a:p>
          <a:p>
            <a:pPr lvl="0"/>
            <a:r>
              <a:rPr lang="sl-SI" sz="1800" dirty="0"/>
              <a:t>prikaz dela mentorjem s Srednje trgovske šole Maribor</a:t>
            </a:r>
          </a:p>
          <a:p>
            <a:pPr lvl="0"/>
            <a:r>
              <a:rPr lang="sl-SI" sz="1800" dirty="0"/>
              <a:t>2 srečanji z otroki ob prihodu Dedka Mraza (ZRSŠ; URSJV)</a:t>
            </a:r>
          </a:p>
          <a:p>
            <a:pPr lvl="0"/>
            <a:r>
              <a:rPr lang="sl-SI" sz="1800" dirty="0" smtClean="0"/>
              <a:t>izvedba </a:t>
            </a:r>
            <a:r>
              <a:rPr lang="sl-SI" sz="1800" dirty="0"/>
              <a:t>celodnevnega strokovnega seminarja (Katis – stalno spopolnjevanje)</a:t>
            </a:r>
          </a:p>
          <a:p>
            <a:pPr lvl="0"/>
            <a:r>
              <a:rPr lang="sl-SI" sz="1800" dirty="0"/>
              <a:t>dejavnosti v zvezi z vzpostavitvijo mreže šol (ZRSŠ), v katerih delajo tudi </a:t>
            </a:r>
            <a:r>
              <a:rPr lang="sl-SI" sz="1800" dirty="0" smtClean="0"/>
              <a:t>psi</a:t>
            </a:r>
            <a:r>
              <a:rPr lang="sl-SI" sz="1800" dirty="0"/>
              <a:t> 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13" y="2492896"/>
            <a:ext cx="4087565" cy="2736304"/>
          </a:xfrm>
          <a:prstGeom prst="rect">
            <a:avLst/>
          </a:prstGeom>
        </p:spPr>
      </p:pic>
      <p:pic>
        <p:nvPicPr>
          <p:cNvPr id="7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441"/>
            <a:ext cx="1581797" cy="52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8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9001000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Nekaj pisem, ki so jih Šapi poslali prvošolci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8" t="26803" r="33725" b="14014"/>
          <a:stretch/>
        </p:blipFill>
        <p:spPr bwMode="auto">
          <a:xfrm rot="5072397">
            <a:off x="2123392" y="741379"/>
            <a:ext cx="2450756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7" t="13652" r="27946" b="2134"/>
          <a:stretch/>
        </p:blipFill>
        <p:spPr bwMode="auto">
          <a:xfrm rot="5629494">
            <a:off x="628019" y="3440001"/>
            <a:ext cx="2520281" cy="340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01" t="13202" r="28689" b="25941"/>
          <a:stretch/>
        </p:blipFill>
        <p:spPr bwMode="auto">
          <a:xfrm rot="10170016">
            <a:off x="3833450" y="3739534"/>
            <a:ext cx="2632852" cy="2650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1" t="26531" r="33954" b="14150"/>
          <a:stretch/>
        </p:blipFill>
        <p:spPr bwMode="auto">
          <a:xfrm rot="301682">
            <a:off x="6043980" y="1017265"/>
            <a:ext cx="2923688" cy="415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02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695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</a:t>
            </a:r>
            <a:r>
              <a:rPr lang="sl-SI" dirty="0" smtClean="0">
                <a:solidFill>
                  <a:srgbClr val="00B0F0"/>
                </a:solidFill>
              </a:rPr>
              <a:t>2016/2017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544616"/>
          </a:xfrm>
        </p:spPr>
        <p:txBody>
          <a:bodyPr>
            <a:normAutofit/>
          </a:bodyPr>
          <a:lstStyle/>
          <a:p>
            <a:pPr lvl="0"/>
            <a:r>
              <a:rPr lang="sl-SI" sz="1800" dirty="0"/>
              <a:t>okrog 75 delovnih dni pri </a:t>
            </a:r>
            <a:r>
              <a:rPr lang="sl-SI" sz="1800" dirty="0" smtClean="0"/>
              <a:t>pouku</a:t>
            </a:r>
          </a:p>
          <a:p>
            <a:pPr lvl="0"/>
            <a:r>
              <a:rPr lang="sl-SI" sz="1800" dirty="0" smtClean="0"/>
              <a:t>spoznavni tabor prvošolcev, CŠOD Gorenje</a:t>
            </a:r>
          </a:p>
          <a:p>
            <a:pPr lvl="0"/>
            <a:r>
              <a:rPr lang="sl-SI" sz="1800" dirty="0" smtClean="0"/>
              <a:t>tabor četrtošolcev, priprave na maturo, CŠOD Medved</a:t>
            </a:r>
            <a:endParaRPr lang="sl-SI" sz="1800" dirty="0"/>
          </a:p>
          <a:p>
            <a:pPr lvl="0"/>
            <a:r>
              <a:rPr lang="sl-SI" sz="1800" dirty="0"/>
              <a:t>16 srečanj z otroki v vrtcu Jelka, modul matematika za otroke</a:t>
            </a:r>
          </a:p>
          <a:p>
            <a:pPr lvl="0"/>
            <a:r>
              <a:rPr lang="sl-SI" sz="1800" dirty="0"/>
              <a:t>7 srečanj v okviru ŠAPA krožka </a:t>
            </a:r>
            <a:endParaRPr lang="sl-SI" sz="1800" dirty="0" smtClean="0"/>
          </a:p>
          <a:p>
            <a:pPr lvl="0"/>
            <a:r>
              <a:rPr lang="sl-SI" sz="1800" dirty="0"/>
              <a:t>m</a:t>
            </a:r>
            <a:r>
              <a:rPr lang="sl-SI" sz="1800" dirty="0" smtClean="0"/>
              <a:t>entorstvo dijakom prostovoljcem pri delu z otroki v ZGNL</a:t>
            </a:r>
            <a:endParaRPr lang="sl-SI" sz="1800" dirty="0"/>
          </a:p>
          <a:p>
            <a:pPr lvl="0"/>
            <a:r>
              <a:rPr lang="sl-SI" sz="1800" dirty="0" smtClean="0"/>
              <a:t>12 </a:t>
            </a:r>
            <a:r>
              <a:rPr lang="sl-SI" sz="1800" dirty="0"/>
              <a:t>predstavitev v razredih, kjer ne učim (tudi medpredmetno)</a:t>
            </a:r>
          </a:p>
          <a:p>
            <a:pPr lvl="0"/>
            <a:r>
              <a:rPr lang="sl-SI" sz="1800" dirty="0"/>
              <a:t>6</a:t>
            </a:r>
            <a:r>
              <a:rPr lang="sl-SI" sz="1800" dirty="0" smtClean="0"/>
              <a:t> </a:t>
            </a:r>
            <a:r>
              <a:rPr lang="sl-SI" sz="1800" dirty="0"/>
              <a:t>obiskov v ostalih vrtcih in OŠ</a:t>
            </a:r>
          </a:p>
          <a:p>
            <a:pPr lvl="0"/>
            <a:r>
              <a:rPr lang="sl-SI" sz="1800" dirty="0"/>
              <a:t>4</a:t>
            </a:r>
            <a:r>
              <a:rPr lang="sl-SI" sz="1800" dirty="0" smtClean="0"/>
              <a:t> </a:t>
            </a:r>
            <a:r>
              <a:rPr lang="sl-SI" sz="1800" dirty="0"/>
              <a:t>predstavitvi študentom PeF </a:t>
            </a:r>
          </a:p>
          <a:p>
            <a:pPr lvl="0"/>
            <a:r>
              <a:rPr lang="sl-SI" sz="1800" dirty="0"/>
              <a:t>izvedba projektnega dne na SVŠGL</a:t>
            </a:r>
          </a:p>
          <a:p>
            <a:pPr lvl="0"/>
            <a:r>
              <a:rPr lang="sl-SI" sz="1800" dirty="0" smtClean="0"/>
              <a:t>športni dan z reševalnimi psi</a:t>
            </a:r>
          </a:p>
          <a:p>
            <a:pPr lvl="0"/>
            <a:r>
              <a:rPr lang="sl-SI" sz="1800" dirty="0"/>
              <a:t>informativni dan</a:t>
            </a:r>
          </a:p>
          <a:p>
            <a:pPr lvl="0"/>
            <a:r>
              <a:rPr lang="sl-SI" sz="1800" dirty="0"/>
              <a:t>prireditev ob dnevu voda</a:t>
            </a:r>
          </a:p>
          <a:p>
            <a:pPr lvl="0"/>
            <a:r>
              <a:rPr lang="sl-SI" sz="1800" dirty="0"/>
              <a:t>decembrski dobrodelni sejem</a:t>
            </a:r>
          </a:p>
          <a:p>
            <a:pPr lvl="0"/>
            <a:r>
              <a:rPr lang="sl-SI" sz="1800" dirty="0" smtClean="0"/>
              <a:t>izvedba </a:t>
            </a:r>
            <a:r>
              <a:rPr lang="sl-SI" sz="1800" dirty="0"/>
              <a:t>celodnevnega strokovnega seminarja (Katis – stalno spopolnjevanje)</a:t>
            </a:r>
          </a:p>
          <a:p>
            <a:pPr lvl="0"/>
            <a:r>
              <a:rPr lang="sl-SI" sz="1800" dirty="0" smtClean="0"/>
              <a:t>vzpostavitev </a:t>
            </a:r>
            <a:r>
              <a:rPr lang="sl-SI" sz="1800" dirty="0"/>
              <a:t>mreže šol (ZRSŠ), v katerih delajo tudi </a:t>
            </a:r>
            <a:r>
              <a:rPr lang="sl-SI" sz="1800" dirty="0" smtClean="0"/>
              <a:t>psi; Mreža Šolski pes</a:t>
            </a:r>
            <a:endParaRPr lang="sl-SI" sz="1800" dirty="0"/>
          </a:p>
        </p:txBody>
      </p:sp>
      <p:pic>
        <p:nvPicPr>
          <p:cNvPr id="7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441"/>
            <a:ext cx="1581797" cy="528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17032"/>
            <a:ext cx="3497212" cy="234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97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smtClean="0"/>
              <a:t>Mreža Šolski pes</a:t>
            </a:r>
            <a:endParaRPr lang="sl-SI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dirty="0" smtClean="0"/>
              <a:t>Dobri rezultati dela v okviru našega in podobnih inovacijskih projektov po Sloveniji – v projekte so vključeni terapevtski psi – so vodili do ideje o vzpostavitvi mreže šol. Na </a:t>
            </a:r>
            <a:r>
              <a:rPr lang="sl-SI" sz="2200" dirty="0" smtClean="0">
                <a:hlinkClick r:id="rId2"/>
              </a:rPr>
              <a:t>https</a:t>
            </a:r>
            <a:r>
              <a:rPr lang="sl-SI" sz="2200" dirty="0">
                <a:hlinkClick r:id="rId2"/>
              </a:rPr>
              <a:t>://</a:t>
            </a:r>
            <a:r>
              <a:rPr lang="sl-SI" sz="2200" dirty="0" smtClean="0">
                <a:hlinkClick r:id="rId2"/>
              </a:rPr>
              <a:t>sites.google.com/view/mreza-solski-pes/</a:t>
            </a:r>
            <a:r>
              <a:rPr lang="sl-SI" sz="2200" dirty="0" smtClean="0"/>
              <a:t> predstavljamo mrežo Šolski pes, tudi v angleškem jeziku.</a:t>
            </a:r>
          </a:p>
          <a:p>
            <a:pPr marL="0" indent="0">
              <a:buNone/>
            </a:pPr>
            <a:endParaRPr lang="sl-SI" sz="2200" dirty="0"/>
          </a:p>
          <a:p>
            <a:pPr marL="0" indent="0">
              <a:buNone/>
            </a:pPr>
            <a:endParaRPr lang="sl-SI" sz="2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7" t="27459" r="21114" b="-2442"/>
          <a:stretch/>
        </p:blipFill>
        <p:spPr bwMode="auto">
          <a:xfrm>
            <a:off x="2699792" y="3212976"/>
            <a:ext cx="4385895" cy="342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078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-36214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</a:t>
            </a:r>
            <a:r>
              <a:rPr lang="sl-SI" dirty="0" smtClean="0">
                <a:solidFill>
                  <a:srgbClr val="00B0F0"/>
                </a:solidFill>
              </a:rPr>
              <a:t>2017/2018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030019"/>
          </a:xfrm>
        </p:spPr>
        <p:txBody>
          <a:bodyPr>
            <a:noAutofit/>
          </a:bodyPr>
          <a:lstStyle/>
          <a:p>
            <a:pPr lvl="0"/>
            <a:r>
              <a:rPr lang="sl-SI" sz="1600" dirty="0"/>
              <a:t>okrog </a:t>
            </a:r>
            <a:r>
              <a:rPr lang="sl-SI" sz="1600" dirty="0" smtClean="0"/>
              <a:t>60 </a:t>
            </a:r>
            <a:r>
              <a:rPr lang="sl-SI" sz="1600" dirty="0"/>
              <a:t>delovnih dni pri pouku</a:t>
            </a:r>
          </a:p>
          <a:p>
            <a:pPr lvl="0"/>
            <a:r>
              <a:rPr lang="sl-SI" sz="1600" dirty="0" smtClean="0"/>
              <a:t>celotedenski tabor maturantov, CŠOD </a:t>
            </a:r>
            <a:r>
              <a:rPr lang="sl-SI" sz="1600" dirty="0"/>
              <a:t>Gorenje</a:t>
            </a:r>
          </a:p>
          <a:p>
            <a:pPr lvl="0"/>
            <a:r>
              <a:rPr lang="sl-SI" sz="1600" dirty="0"/>
              <a:t>9</a:t>
            </a:r>
            <a:r>
              <a:rPr lang="sl-SI" sz="1600" dirty="0" smtClean="0"/>
              <a:t> </a:t>
            </a:r>
            <a:r>
              <a:rPr lang="sl-SI" sz="1600" dirty="0"/>
              <a:t>srečanj z otroki v vrtcu Jelka, modul </a:t>
            </a:r>
            <a:r>
              <a:rPr lang="sl-SI" sz="1600" dirty="0" smtClean="0"/>
              <a:t>Otrok in pes</a:t>
            </a:r>
          </a:p>
          <a:p>
            <a:pPr lvl="0"/>
            <a:r>
              <a:rPr lang="sl-SI" sz="1600" dirty="0" smtClean="0"/>
              <a:t>koordinacija z društvom Tačke pomagačke; obiski drugih psov v vrtcu in v SVŠGL</a:t>
            </a:r>
            <a:endParaRPr lang="sl-SI" sz="1600" dirty="0"/>
          </a:p>
          <a:p>
            <a:pPr lvl="0"/>
            <a:r>
              <a:rPr lang="sl-SI" sz="1600" dirty="0" smtClean="0"/>
              <a:t>5 </a:t>
            </a:r>
            <a:r>
              <a:rPr lang="sl-SI" sz="1600" dirty="0"/>
              <a:t>srečanj v okviru ŠAPA krožka </a:t>
            </a:r>
          </a:p>
          <a:p>
            <a:pPr lvl="0"/>
            <a:r>
              <a:rPr lang="sl-SI" sz="1600" dirty="0"/>
              <a:t>4</a:t>
            </a:r>
            <a:r>
              <a:rPr lang="sl-SI" sz="1600" dirty="0" smtClean="0"/>
              <a:t> </a:t>
            </a:r>
            <a:r>
              <a:rPr lang="sl-SI" sz="1600" dirty="0"/>
              <a:t>predstavitev v razredih, kjer ne učim (tudi medpredmetno)</a:t>
            </a:r>
          </a:p>
          <a:p>
            <a:pPr lvl="0"/>
            <a:r>
              <a:rPr lang="sl-SI" sz="1600" dirty="0" smtClean="0"/>
              <a:t>7 </a:t>
            </a:r>
            <a:r>
              <a:rPr lang="sl-SI" sz="1600" dirty="0"/>
              <a:t>obiskov v ostalih vrtcih in </a:t>
            </a:r>
            <a:r>
              <a:rPr lang="sl-SI" sz="1600" dirty="0" smtClean="0"/>
              <a:t>OŠ ter v CIRIUS Kamnik</a:t>
            </a:r>
          </a:p>
          <a:p>
            <a:pPr lvl="0"/>
            <a:r>
              <a:rPr lang="sl-SI" sz="1600" dirty="0" smtClean="0"/>
              <a:t>od tega 4 obiski v vrtcu za potrebe diplomantke PeF, priprava diplomske naloge</a:t>
            </a:r>
            <a:endParaRPr lang="sl-SI" sz="1600" dirty="0"/>
          </a:p>
          <a:p>
            <a:pPr lvl="0"/>
            <a:r>
              <a:rPr lang="sl-SI" sz="1600" dirty="0" smtClean="0"/>
              <a:t>3 predstavitve </a:t>
            </a:r>
            <a:r>
              <a:rPr lang="sl-SI" sz="1600" dirty="0"/>
              <a:t>študentom PeF </a:t>
            </a:r>
          </a:p>
          <a:p>
            <a:pPr lvl="0"/>
            <a:r>
              <a:rPr lang="sl-SI" sz="1600" dirty="0"/>
              <a:t>izvedba projektnega dne na </a:t>
            </a:r>
            <a:r>
              <a:rPr lang="sl-SI" sz="1600" dirty="0" smtClean="0"/>
              <a:t>SVŠGL</a:t>
            </a:r>
            <a:endParaRPr lang="sl-SI" sz="1600" dirty="0"/>
          </a:p>
          <a:p>
            <a:pPr lvl="0"/>
            <a:r>
              <a:rPr lang="sl-SI" sz="1600" dirty="0" smtClean="0"/>
              <a:t>ekskurzija</a:t>
            </a:r>
            <a:endParaRPr lang="sl-SI" sz="1600" dirty="0"/>
          </a:p>
          <a:p>
            <a:pPr lvl="0"/>
            <a:r>
              <a:rPr lang="sl-SI" sz="1600" dirty="0"/>
              <a:t>informativni dan</a:t>
            </a:r>
          </a:p>
          <a:p>
            <a:pPr lvl="0"/>
            <a:r>
              <a:rPr lang="sl-SI" sz="1600" dirty="0"/>
              <a:t>prireditev ob dnevu voda</a:t>
            </a:r>
          </a:p>
          <a:p>
            <a:pPr lvl="0"/>
            <a:r>
              <a:rPr lang="sl-SI" sz="1600" dirty="0"/>
              <a:t>decembrski dobrodelni sejem</a:t>
            </a:r>
          </a:p>
          <a:p>
            <a:pPr lvl="0"/>
            <a:r>
              <a:rPr lang="sl-SI" sz="1600" dirty="0"/>
              <a:t>izvedba celodnevnega strokovnega seminarja (</a:t>
            </a:r>
            <a:r>
              <a:rPr lang="sl-SI" sz="1600" dirty="0" smtClean="0"/>
              <a:t>Katis)</a:t>
            </a:r>
            <a:endParaRPr lang="sl-SI" sz="1600" dirty="0"/>
          </a:p>
          <a:p>
            <a:pPr lvl="0"/>
            <a:r>
              <a:rPr lang="sl-SI" sz="1600" dirty="0" smtClean="0"/>
              <a:t>koordinacija Mreže </a:t>
            </a:r>
            <a:r>
              <a:rPr lang="sl-SI" sz="1600" dirty="0"/>
              <a:t>Šolski </a:t>
            </a:r>
            <a:r>
              <a:rPr lang="sl-SI" sz="1600" dirty="0" smtClean="0"/>
              <a:t>pes </a:t>
            </a:r>
          </a:p>
          <a:p>
            <a:pPr lvl="0"/>
            <a:r>
              <a:rPr lang="sl-SI" sz="1600" dirty="0" smtClean="0"/>
              <a:t>vključitev v skupino School Therapy Dogs (ZDA)</a:t>
            </a:r>
            <a:endParaRPr lang="sl-SI" sz="1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32656"/>
            <a:ext cx="1581797" cy="528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446" y="4221088"/>
            <a:ext cx="3671530" cy="2450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92696"/>
            <a:ext cx="1691680" cy="167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6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Novost - modul Otrok in pes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4116001" cy="468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dirty="0"/>
              <a:t>p</a:t>
            </a:r>
            <a:r>
              <a:rPr lang="sl-SI" sz="2000" dirty="0" smtClean="0"/>
              <a:t>rvič smo izvajali izbirni modul v sklopu odprtega kurikula za dijake 4. letnika programa predšolska vzgoja</a:t>
            </a:r>
          </a:p>
          <a:p>
            <a:r>
              <a:rPr lang="sl-SI" sz="2000" dirty="0" smtClean="0"/>
              <a:t>dve uri tedensko</a:t>
            </a:r>
          </a:p>
          <a:p>
            <a:r>
              <a:rPr lang="sl-SI" sz="2000" dirty="0" smtClean="0"/>
              <a:t>skupina 24 dijakov</a:t>
            </a:r>
          </a:p>
          <a:p>
            <a:r>
              <a:rPr lang="sl-SI" sz="2000" dirty="0" smtClean="0"/>
              <a:t>teoretično delo in praktično delo v vrtcu</a:t>
            </a:r>
          </a:p>
          <a:p>
            <a:r>
              <a:rPr lang="sl-SI" sz="2000" dirty="0" smtClean="0"/>
              <a:t>„pes“ v uradnem srednješolskem spričevalu!</a:t>
            </a:r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889555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-36214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</a:t>
            </a:r>
            <a:r>
              <a:rPr lang="sl-SI" dirty="0" smtClean="0">
                <a:solidFill>
                  <a:srgbClr val="00B0F0"/>
                </a:solidFill>
              </a:rPr>
              <a:t>2018/2019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13995"/>
          </a:xfrm>
        </p:spPr>
        <p:txBody>
          <a:bodyPr>
            <a:noAutofit/>
          </a:bodyPr>
          <a:lstStyle/>
          <a:p>
            <a:pPr lvl="0"/>
            <a:r>
              <a:rPr lang="sl-SI" sz="1600" dirty="0"/>
              <a:t>okrog </a:t>
            </a:r>
            <a:r>
              <a:rPr lang="sl-SI" sz="1600" dirty="0" smtClean="0"/>
              <a:t>45 </a:t>
            </a:r>
            <a:r>
              <a:rPr lang="sl-SI" sz="1600" dirty="0"/>
              <a:t>delovnih dni pri pouku</a:t>
            </a:r>
          </a:p>
          <a:p>
            <a:pPr lvl="0"/>
            <a:r>
              <a:rPr lang="sl-SI" sz="1600" dirty="0" smtClean="0"/>
              <a:t>14 </a:t>
            </a:r>
            <a:r>
              <a:rPr lang="sl-SI" sz="1600" dirty="0"/>
              <a:t>srečanj z otroki v vrtcu Jelka, </a:t>
            </a:r>
            <a:r>
              <a:rPr lang="sl-SI" sz="1600" dirty="0" smtClean="0"/>
              <a:t>modula Matematika za otroke in Otrok in pes</a:t>
            </a:r>
          </a:p>
          <a:p>
            <a:pPr lvl="0"/>
            <a:r>
              <a:rPr lang="sl-SI" sz="1600" dirty="0" smtClean="0"/>
              <a:t>koordinacija z društvom Tačke pomagačke; obiski drugih psov v vrtcu in v SVŠGUGL</a:t>
            </a:r>
          </a:p>
          <a:p>
            <a:r>
              <a:rPr lang="sl-SI" sz="1600" dirty="0"/>
              <a:t>2 predstavitvi v razredih, kjer ne učim </a:t>
            </a:r>
          </a:p>
          <a:p>
            <a:pPr lvl="0"/>
            <a:r>
              <a:rPr lang="sl-SI" sz="1600" dirty="0" smtClean="0"/>
              <a:t>3 srečanja </a:t>
            </a:r>
            <a:r>
              <a:rPr lang="sl-SI" sz="1600" dirty="0"/>
              <a:t>v okviru </a:t>
            </a:r>
            <a:r>
              <a:rPr lang="sl-SI" sz="1600" dirty="0" smtClean="0"/>
              <a:t>krožka Prostovoljstvo s Šapo, celoletna koordinacija prostovoljk</a:t>
            </a:r>
          </a:p>
          <a:p>
            <a:r>
              <a:rPr lang="sl-SI" sz="1600" dirty="0" smtClean="0"/>
              <a:t>6 </a:t>
            </a:r>
            <a:r>
              <a:rPr lang="sl-SI" sz="1600" dirty="0"/>
              <a:t>srečanj z osnovnošolci OŠ M Jarca in OŠ V </a:t>
            </a:r>
            <a:r>
              <a:rPr lang="sl-SI" sz="1600" dirty="0" smtClean="0"/>
              <a:t>Kraigherja, skupaj s prostovoljkami</a:t>
            </a:r>
            <a:endParaRPr lang="sl-SI" sz="1600" dirty="0"/>
          </a:p>
          <a:p>
            <a:pPr lvl="0"/>
            <a:r>
              <a:rPr lang="sl-SI" sz="1600" dirty="0" smtClean="0"/>
              <a:t>3 obiski </a:t>
            </a:r>
            <a:r>
              <a:rPr lang="sl-SI" sz="1600" dirty="0"/>
              <a:t>v ostalih </a:t>
            </a:r>
            <a:r>
              <a:rPr lang="sl-SI" sz="1600" dirty="0" smtClean="0"/>
              <a:t>OŠ </a:t>
            </a:r>
            <a:r>
              <a:rPr lang="sl-SI" sz="1600" dirty="0"/>
              <a:t>in S</a:t>
            </a:r>
            <a:r>
              <a:rPr lang="sl-SI" sz="1600" dirty="0" smtClean="0"/>
              <a:t>Š</a:t>
            </a:r>
          </a:p>
          <a:p>
            <a:pPr lvl="0"/>
            <a:r>
              <a:rPr lang="sl-SI" sz="1600" dirty="0" smtClean="0"/>
              <a:t>predstavitev </a:t>
            </a:r>
            <a:r>
              <a:rPr lang="sl-SI" sz="1600" dirty="0"/>
              <a:t>študentom </a:t>
            </a:r>
            <a:r>
              <a:rPr lang="sl-SI" sz="1600" dirty="0" smtClean="0"/>
              <a:t>PeF, pogovori s študenti in z diplomanti PeF in FF</a:t>
            </a:r>
            <a:endParaRPr lang="sl-SI" sz="1600" dirty="0"/>
          </a:p>
          <a:p>
            <a:pPr lvl="0"/>
            <a:r>
              <a:rPr lang="sl-SI" sz="1600" dirty="0"/>
              <a:t>izvedba projektnega dne na </a:t>
            </a:r>
            <a:r>
              <a:rPr lang="sl-SI" sz="1600" dirty="0" smtClean="0"/>
              <a:t>SVŠGL</a:t>
            </a:r>
            <a:endParaRPr lang="sl-SI" sz="1600" dirty="0"/>
          </a:p>
          <a:p>
            <a:pPr lvl="0"/>
            <a:r>
              <a:rPr lang="sl-SI" sz="1600" dirty="0" smtClean="0"/>
              <a:t>informativni dan</a:t>
            </a:r>
          </a:p>
          <a:p>
            <a:pPr lvl="0"/>
            <a:r>
              <a:rPr lang="sl-SI" sz="1600" dirty="0" smtClean="0"/>
              <a:t>aktivna udeležba na mednarodni konferencu Eduvision</a:t>
            </a:r>
            <a:endParaRPr lang="sl-SI" sz="1600" dirty="0"/>
          </a:p>
          <a:p>
            <a:pPr lvl="0"/>
            <a:r>
              <a:rPr lang="sl-SI" sz="1600" dirty="0" smtClean="0"/>
              <a:t>izvedba dveh celodnevnih strokovnih seminarjev </a:t>
            </a:r>
            <a:r>
              <a:rPr lang="sl-SI" sz="1600" dirty="0"/>
              <a:t>(</a:t>
            </a:r>
            <a:r>
              <a:rPr lang="sl-SI" sz="1600" dirty="0" smtClean="0"/>
              <a:t>Katis)</a:t>
            </a:r>
          </a:p>
          <a:p>
            <a:pPr lvl="0"/>
            <a:r>
              <a:rPr lang="sl-SI" sz="1600" dirty="0" smtClean="0"/>
              <a:t>Izvedba popoldanske delavnice za vzgojitelje v vrtcu Vodmat</a:t>
            </a:r>
          </a:p>
          <a:p>
            <a:pPr lvl="0"/>
            <a:r>
              <a:rPr lang="sl-SI" sz="1600" dirty="0" smtClean="0"/>
              <a:t>organizacija in vodenje dvodnevnega delovnega posveta Mreže Šolski pes </a:t>
            </a:r>
          </a:p>
          <a:p>
            <a:pPr marL="0" lvl="0" indent="0">
              <a:buNone/>
            </a:pPr>
            <a:r>
              <a:rPr lang="sl-SI" sz="1600" dirty="0"/>
              <a:t>	</a:t>
            </a:r>
            <a:r>
              <a:rPr lang="sl-SI" sz="1600" dirty="0" smtClean="0"/>
              <a:t>(CŠOD Medvedje Brdo) z mednarodno udeležbo</a:t>
            </a:r>
            <a:endParaRPr lang="sl-SI" sz="1600" dirty="0"/>
          </a:p>
          <a:p>
            <a:pPr lvl="0"/>
            <a:r>
              <a:rPr lang="sl-SI" sz="1600" dirty="0" smtClean="0"/>
              <a:t>koordinacija Mreže </a:t>
            </a:r>
            <a:r>
              <a:rPr lang="sl-SI" sz="1600" dirty="0"/>
              <a:t>Šolski </a:t>
            </a:r>
            <a:r>
              <a:rPr lang="sl-SI" sz="1600" dirty="0" smtClean="0"/>
              <a:t>pes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83" y="188640"/>
            <a:ext cx="1787317" cy="1767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4" y="332656"/>
            <a:ext cx="1440161" cy="506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8669" y="4173541"/>
            <a:ext cx="3378989" cy="190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Prostovoljstvo s Šapo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 smtClean="0"/>
              <a:t>V septembru sva s Šapo povabili dijake, ki bi želeli kot prostovoljci delati v bližnji osnovni šoli. Dogovorili smo se, da bodo šolarje obiskovali vsak drugi teden, nekajkrat v letu pa se bo pridružila tudi Šapa.</a:t>
            </a:r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r>
              <a:rPr lang="sl-SI" sz="2000" dirty="0" smtClean="0"/>
              <a:t>Odziv dijakov je presegel pričakovanja, zato smo smo sestavili dve skupini s po osmimi dijakinjami. Ena skupina </a:t>
            </a:r>
            <a:r>
              <a:rPr lang="sl-SI" sz="2000" smtClean="0"/>
              <a:t>je vse leto obiskovala </a:t>
            </a:r>
            <a:r>
              <a:rPr lang="sl-SI" sz="2000" dirty="0" smtClean="0"/>
              <a:t>otroke tujcev v OŠ V Kraigherja, druga pa prvošolce OŠ M Jarca. </a:t>
            </a:r>
          </a:p>
          <a:p>
            <a:pPr marL="0" indent="0">
              <a:buNone/>
            </a:pPr>
            <a:endParaRPr lang="sl-SI" sz="2000" dirty="0" smtClean="0"/>
          </a:p>
          <a:p>
            <a:pPr marL="0" indent="0">
              <a:buNone/>
            </a:pPr>
            <a:r>
              <a:rPr lang="sl-SI" sz="2000" dirty="0" smtClean="0"/>
              <a:t>Kadar je na srečanje prišla tudi Šapa, smo pripravili „pasje“ vsebine. </a:t>
            </a:r>
          </a:p>
          <a:p>
            <a:pPr marL="0" indent="0">
              <a:buNone/>
            </a:pPr>
            <a:r>
              <a:rPr lang="sl-SI" sz="2000" dirty="0" smtClean="0"/>
              <a:t>Učiteljice v OŠ so bile nad iznajdljivostjo in zanesljivostjo naših dijakinj navdušene, jaz pa seveda ponosna. Dijakinje pravijo, da jeseni nadaljujemo...</a:t>
            </a:r>
          </a:p>
          <a:p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73626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1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349714" cy="70122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V sodelovanju z ZRSŠ smo jeseni 2012 začeli z izvajanjem inovacijskega projekta 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sz="4000" dirty="0" smtClean="0">
                <a:solidFill>
                  <a:srgbClr val="00B0F0"/>
                </a:solidFill>
              </a:rPr>
              <a:t>Terapevtski pes v šoli</a:t>
            </a:r>
          </a:p>
          <a:p>
            <a:pPr marL="0" indent="0">
              <a:buNone/>
            </a:pPr>
            <a:endParaRPr lang="sl-SI" sz="40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sl-SI" dirty="0" smtClean="0"/>
              <a:t>Projektu je ZRSŠ v naslednjih letih priznal najvišjo možno, peto stopnjo inovativnosti v okviru tovrstnih projektov.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71386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5085184"/>
            <a:ext cx="5688632" cy="1143000"/>
          </a:xfrm>
        </p:spPr>
        <p:txBody>
          <a:bodyPr>
            <a:normAutofit/>
          </a:bodyPr>
          <a:lstStyle/>
          <a:p>
            <a:r>
              <a:rPr lang="sl-SI" sz="1600" dirty="0" smtClean="0"/>
              <a:t>Na fotografiji je le del udeležencev dvodnevnega srečanja mreže Šolski pes (z mednarodno udeležbo) na CŠOD Medvedje Brdo</a:t>
            </a: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8229600" cy="3937983"/>
          </a:xfrm>
        </p:spPr>
      </p:pic>
    </p:spTree>
    <p:extLst>
      <p:ext uri="{BB962C8B-B14F-4D97-AF65-F5344CB8AC3E}">
        <p14:creationId xmlns:p14="http://schemas.microsoft.com/office/powerpoint/2010/main" val="241690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</a:t>
            </a:r>
            <a:r>
              <a:rPr lang="sl-SI" dirty="0" smtClean="0">
                <a:solidFill>
                  <a:srgbClr val="00B0F0"/>
                </a:solidFill>
              </a:rPr>
              <a:t>2019/2020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… se nadaljuje...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Prijazen pozdrav,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		Šapa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2416" y="2022008"/>
            <a:ext cx="5289006" cy="39657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997">
            <a:off x="584029" y="4209395"/>
            <a:ext cx="2498576" cy="2425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13" y="620688"/>
            <a:ext cx="1440161" cy="5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0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r="17345"/>
          <a:stretch/>
        </p:blipFill>
        <p:spPr>
          <a:xfrm>
            <a:off x="5497599" y="1340768"/>
            <a:ext cx="3177369" cy="36004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accent5"/>
                </a:solidFill>
              </a:rPr>
              <a:t>šolsko leto 2012/2013</a:t>
            </a:r>
            <a:endParaRPr lang="sl-SI" dirty="0">
              <a:solidFill>
                <a:schemeClr val="accent5"/>
              </a:solidFill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79512" y="206084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sl-SI" dirty="0" smtClean="0"/>
              <a:t>okrog 80 delovnih dni pri pouku</a:t>
            </a:r>
          </a:p>
          <a:p>
            <a:r>
              <a:rPr lang="sl-SI" dirty="0" smtClean="0"/>
              <a:t>okrog 30 srečanj v šolski knjižnici</a:t>
            </a:r>
          </a:p>
          <a:p>
            <a:r>
              <a:rPr lang="sl-SI" dirty="0" smtClean="0"/>
              <a:t>spomladansko in jesensko rajanje</a:t>
            </a:r>
          </a:p>
          <a:p>
            <a:r>
              <a:rPr lang="sl-SI" dirty="0" smtClean="0"/>
              <a:t>7 obiskov v vrtcih in OŠ</a:t>
            </a:r>
          </a:p>
          <a:p>
            <a:r>
              <a:rPr lang="sl-SI" dirty="0" smtClean="0"/>
              <a:t>dan z razrednikom</a:t>
            </a:r>
          </a:p>
          <a:p>
            <a:r>
              <a:rPr lang="sl-SI" dirty="0" smtClean="0"/>
              <a:t>informativni dan</a:t>
            </a:r>
          </a:p>
          <a:p>
            <a:r>
              <a:rPr lang="sl-SI" dirty="0" smtClean="0"/>
              <a:t>3 predstavitve študentom </a:t>
            </a:r>
            <a:r>
              <a:rPr lang="sl-SI" dirty="0" err="1" smtClean="0"/>
              <a:t>PeF</a:t>
            </a:r>
            <a:endParaRPr lang="sl-SI" dirty="0" smtClean="0"/>
          </a:p>
          <a:p>
            <a:r>
              <a:rPr lang="sl-SI" dirty="0" smtClean="0"/>
              <a:t>8 hospitacij študentov in drugih pri rednih urah</a:t>
            </a:r>
          </a:p>
          <a:p>
            <a:r>
              <a:rPr lang="sl-SI" dirty="0" smtClean="0"/>
              <a:t>predstavitev v knjigarni Konzorcij</a:t>
            </a:r>
          </a:p>
          <a:p>
            <a:r>
              <a:rPr lang="sl-SI" dirty="0" smtClean="0"/>
              <a:t>7 predstavitev v razredih, kjer ne učim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5733256"/>
            <a:ext cx="2714195" cy="90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grada vsebine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349714" cy="7012286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5148" y="160337"/>
            <a:ext cx="8229600" cy="1143000"/>
          </a:xfrm>
        </p:spPr>
        <p:txBody>
          <a:bodyPr/>
          <a:lstStyle/>
          <a:p>
            <a:r>
              <a:rPr lang="sl-SI" dirty="0" smtClean="0"/>
              <a:t>Prvi odzivi dijakov</a:t>
            </a:r>
            <a:endParaRPr lang="sl-SI" dirty="0"/>
          </a:p>
        </p:txBody>
      </p:sp>
      <p:sp>
        <p:nvSpPr>
          <p:cNvPr id="4" name="AutoShape 2" descr="http://24.media.tumblr.com/tumblr_lk4yv05XkI1qi4ucgo1_4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5" name="AutoShape 4" descr="http://24.media.tumblr.com/tumblr_lk4yv05XkI1qi4ucgo1_40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6" descr="http://24.media.tumblr.com/tumblr_lk4yv05XkI1qi4ucgo1_40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8" name="Pravokotnik 4"/>
          <p:cNvSpPr>
            <a:spLocks noChangeArrowheads="1"/>
          </p:cNvSpPr>
          <p:nvPr/>
        </p:nvSpPr>
        <p:spPr bwMode="auto">
          <a:xfrm rot="416130">
            <a:off x="328613" y="5868988"/>
            <a:ext cx="3254375" cy="6477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sl-SI" b="1" dirty="0">
                <a:solidFill>
                  <a:srgbClr val="00B0F0"/>
                </a:solidFill>
              </a:rPr>
              <a:t>Je motivacijsko in pes te lepo gleda, tudi če ne znaš snovi.</a:t>
            </a:r>
          </a:p>
        </p:txBody>
      </p:sp>
      <p:sp>
        <p:nvSpPr>
          <p:cNvPr id="9" name="Pravokotnik 5"/>
          <p:cNvSpPr>
            <a:spLocks noChangeArrowheads="1"/>
          </p:cNvSpPr>
          <p:nvPr/>
        </p:nvSpPr>
        <p:spPr bwMode="auto">
          <a:xfrm rot="18871361">
            <a:off x="301625" y="1773238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l-SI" dirty="0"/>
              <a:t>Je QL.</a:t>
            </a:r>
          </a:p>
        </p:txBody>
      </p:sp>
      <p:sp>
        <p:nvSpPr>
          <p:cNvPr id="10" name="Pravokotnik 6"/>
          <p:cNvSpPr>
            <a:spLocks noChangeArrowheads="1"/>
          </p:cNvSpPr>
          <p:nvPr/>
        </p:nvSpPr>
        <p:spPr bwMode="auto">
          <a:xfrm rot="20301257">
            <a:off x="5854700" y="5553075"/>
            <a:ext cx="2968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l-SI"/>
              <a:t>Če je kuža v razredu, rajši </a:t>
            </a:r>
          </a:p>
          <a:p>
            <a:r>
              <a:rPr lang="sl-SI"/>
              <a:t>prihajam k matematiki.</a:t>
            </a:r>
          </a:p>
        </p:txBody>
      </p:sp>
      <p:sp>
        <p:nvSpPr>
          <p:cNvPr id="11" name="Pravokotnik 8"/>
          <p:cNvSpPr>
            <a:spLocks noChangeArrowheads="1"/>
          </p:cNvSpPr>
          <p:nvPr/>
        </p:nvSpPr>
        <p:spPr bwMode="auto">
          <a:xfrm rot="1000721">
            <a:off x="5820887" y="1843738"/>
            <a:ext cx="344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l-SI" dirty="0"/>
              <a:t>To je najboljši projekt naše šole.</a:t>
            </a:r>
          </a:p>
        </p:txBody>
      </p:sp>
      <p:sp>
        <p:nvSpPr>
          <p:cNvPr id="12" name="Pravokotnik 9"/>
          <p:cNvSpPr>
            <a:spLocks noChangeArrowheads="1"/>
          </p:cNvSpPr>
          <p:nvPr/>
        </p:nvSpPr>
        <p:spPr bwMode="auto">
          <a:xfrm rot="766317">
            <a:off x="342900" y="4295775"/>
            <a:ext cx="1530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l-SI" dirty="0"/>
              <a:t>Hvala, da se </a:t>
            </a:r>
          </a:p>
          <a:p>
            <a:r>
              <a:rPr lang="sl-SI" dirty="0"/>
              <a:t>to dogaja!</a:t>
            </a:r>
          </a:p>
        </p:txBody>
      </p:sp>
      <p:sp>
        <p:nvSpPr>
          <p:cNvPr id="13" name="Pravokotnik 10"/>
          <p:cNvSpPr>
            <a:spLocks noChangeArrowheads="1"/>
          </p:cNvSpPr>
          <p:nvPr/>
        </p:nvSpPr>
        <p:spPr bwMode="auto">
          <a:xfrm rot="517934">
            <a:off x="1574524" y="1630362"/>
            <a:ext cx="368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l-SI" dirty="0"/>
              <a:t>Vsi smo bolj umirjeni, sama sem veliko bolj zbrana in sproščena.</a:t>
            </a:r>
          </a:p>
        </p:txBody>
      </p:sp>
      <p:sp>
        <p:nvSpPr>
          <p:cNvPr id="14" name="Pravokotnik 11"/>
          <p:cNvSpPr>
            <a:spLocks noChangeArrowheads="1"/>
          </p:cNvSpPr>
          <p:nvPr/>
        </p:nvSpPr>
        <p:spPr bwMode="auto">
          <a:xfrm rot="922799">
            <a:off x="7126288" y="2913443"/>
            <a:ext cx="1954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l-SI" dirty="0"/>
              <a:t>Naj čim dlje traja </a:t>
            </a:r>
          </a:p>
          <a:p>
            <a:r>
              <a:rPr lang="sl-SI" dirty="0"/>
              <a:t>in naj uspe.</a:t>
            </a:r>
          </a:p>
        </p:txBody>
      </p:sp>
      <p:sp>
        <p:nvSpPr>
          <p:cNvPr id="16" name="PoljeZBesedilom 15"/>
          <p:cNvSpPr txBox="1"/>
          <p:nvPr/>
        </p:nvSpPr>
        <p:spPr>
          <a:xfrm rot="20706206">
            <a:off x="612775" y="3089844"/>
            <a:ext cx="3620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Naj se razvije tudi po drugih šolah.</a:t>
            </a:r>
          </a:p>
        </p:txBody>
      </p:sp>
      <p:sp>
        <p:nvSpPr>
          <p:cNvPr id="17" name="PoljeZBesedilom 16"/>
          <p:cNvSpPr txBox="1"/>
          <p:nvPr/>
        </p:nvSpPr>
        <p:spPr>
          <a:xfrm>
            <a:off x="1546897" y="494103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Zelo dobra ideja in me veseli, da smo lahko del tega in poskusimo nekaj novega.</a:t>
            </a:r>
          </a:p>
        </p:txBody>
      </p:sp>
      <p:sp>
        <p:nvSpPr>
          <p:cNvPr id="18" name="PoljeZBesedilom 17"/>
          <p:cNvSpPr txBox="1"/>
          <p:nvPr/>
        </p:nvSpPr>
        <p:spPr>
          <a:xfrm rot="726510">
            <a:off x="1665971" y="4016395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njeni bližini se vsi </a:t>
            </a:r>
            <a:r>
              <a:rPr lang="sl-SI" dirty="0" smtClean="0"/>
              <a:t>odpremo </a:t>
            </a:r>
            <a:r>
              <a:rPr lang="sl-SI" dirty="0"/>
              <a:t>in se počutimo zelo varno.</a:t>
            </a:r>
          </a:p>
        </p:txBody>
      </p:sp>
      <p:sp>
        <p:nvSpPr>
          <p:cNvPr id="19" name="PoljeZBesedilom 18"/>
          <p:cNvSpPr txBox="1"/>
          <p:nvPr/>
        </p:nvSpPr>
        <p:spPr>
          <a:xfrm rot="21095663">
            <a:off x="5772721" y="4373664"/>
            <a:ext cx="3374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Razred </a:t>
            </a:r>
            <a:r>
              <a:rPr lang="sl-SI" dirty="0"/>
              <a:t>je bolj sproščen, ampak še vedno smo lahko vsi zbrani, ker Šapa ne moti pouka.</a:t>
            </a:r>
          </a:p>
        </p:txBody>
      </p:sp>
      <p:sp>
        <p:nvSpPr>
          <p:cNvPr id="20" name="PoljeZBesedilom 19"/>
          <p:cNvSpPr txBox="1"/>
          <p:nvPr/>
        </p:nvSpPr>
        <p:spPr>
          <a:xfrm rot="550603">
            <a:off x="4219370" y="3290778"/>
            <a:ext cx="265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Da bi lahko imeli še več terapevtskih psov na šoli.</a:t>
            </a:r>
          </a:p>
        </p:txBody>
      </p:sp>
    </p:spTree>
    <p:extLst>
      <p:ext uri="{BB962C8B-B14F-4D97-AF65-F5344CB8AC3E}">
        <p14:creationId xmlns:p14="http://schemas.microsoft.com/office/powerpoint/2010/main" val="4839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4896544" cy="868958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Prvi odzivi profesorjev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1196752"/>
            <a:ext cx="8712968" cy="604867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sl-SI" dirty="0"/>
              <a:t>Pomoč plahim, žalostnim, zaskrbljenim. Veselje.</a:t>
            </a:r>
          </a:p>
          <a:p>
            <a:pPr lvl="0"/>
            <a:r>
              <a:rPr lang="sl-SI" dirty="0"/>
              <a:t>Dijak bo imel možnost zaupati se na preprost način. Nekaj novega, nenavadnega.</a:t>
            </a:r>
          </a:p>
          <a:p>
            <a:pPr lvl="0"/>
            <a:r>
              <a:rPr lang="sl-SI" dirty="0"/>
              <a:t>Že sedaj pozitivno vpliva – dijaki psa redno spremljajo in se veselijo srečanja z njim.</a:t>
            </a:r>
          </a:p>
          <a:p>
            <a:pPr lvl="0"/>
            <a:r>
              <a:rPr lang="sl-SI" dirty="0"/>
              <a:t>Ob živali nihče ne more ostati ravnodušen. Četudi se bodo morda nekateri negativno odzvali, je to priložnost za osebno in medčloveško rast.</a:t>
            </a:r>
          </a:p>
          <a:p>
            <a:pPr lvl="0"/>
            <a:r>
              <a:rPr lang="sl-SI" dirty="0">
                <a:solidFill>
                  <a:srgbClr val="00B0F0"/>
                </a:solidFill>
              </a:rPr>
              <a:t>Še </a:t>
            </a:r>
            <a:r>
              <a:rPr lang="sl-SI" dirty="0" err="1">
                <a:solidFill>
                  <a:srgbClr val="00B0F0"/>
                </a:solidFill>
              </a:rPr>
              <a:t>prfoksi</a:t>
            </a:r>
            <a:r>
              <a:rPr lang="sl-SI" dirty="0">
                <a:solidFill>
                  <a:srgbClr val="00B0F0"/>
                </a:solidFill>
              </a:rPr>
              <a:t> oživimo. </a:t>
            </a:r>
          </a:p>
          <a:p>
            <a:pPr lvl="0"/>
            <a:r>
              <a:rPr lang="sl-SI" dirty="0"/>
              <a:t>Gre za zanimiv projekt, z vsebino katerega večina še ni bila v stiku. Gre za bolj oseben in sproščen pristop, ki bo pritegnil k sodelovanju.</a:t>
            </a:r>
          </a:p>
          <a:p>
            <a:pPr lvl="0"/>
            <a:r>
              <a:rPr lang="sl-SI" dirty="0"/>
              <a:t>Posameznikom lahko pes pomaga omiliti stisko.</a:t>
            </a:r>
          </a:p>
          <a:p>
            <a:pPr lvl="0"/>
            <a:r>
              <a:rPr lang="sl-SI" dirty="0"/>
              <a:t>Super projekt </a:t>
            </a:r>
            <a:r>
              <a:rPr lang="sl-SI" dirty="0">
                <a:sym typeface="Wingdings"/>
              </a:rPr>
              <a:t></a:t>
            </a:r>
            <a:r>
              <a:rPr lang="sl-SI" dirty="0"/>
              <a:t>. Ljudje bi se lahko veliko naučili od živali (npr. razumevanja, potrpljenja, brezpogojne ljubezni).</a:t>
            </a:r>
          </a:p>
          <a:p>
            <a:endParaRPr lang="sl-SI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1717" y="0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</a:t>
            </a:r>
            <a:r>
              <a:rPr lang="sl-SI" dirty="0" smtClean="0">
                <a:solidFill>
                  <a:srgbClr val="00B0F0"/>
                </a:solidFill>
              </a:rPr>
              <a:t>2013/2014</a:t>
            </a:r>
            <a:endParaRPr lang="sl-SI" dirty="0">
              <a:solidFill>
                <a:srgbClr val="00B0F0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92114" y="1424701"/>
            <a:ext cx="3936436" cy="2952327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400053" y="1212954"/>
            <a:ext cx="83529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okrog </a:t>
            </a:r>
            <a:r>
              <a:rPr lang="sl-SI" sz="2400" dirty="0" smtClean="0"/>
              <a:t>70 </a:t>
            </a:r>
            <a:r>
              <a:rPr lang="sl-SI" sz="2400" dirty="0"/>
              <a:t>delovnih dni pri pouku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17 srečanj z otroki v vrtcu Jelka, modul </a:t>
            </a:r>
            <a:endParaRPr lang="sl-SI" sz="2400" dirty="0"/>
          </a:p>
          <a:p>
            <a:r>
              <a:rPr lang="sl-SI" sz="2400" dirty="0"/>
              <a:t> </a:t>
            </a:r>
            <a:r>
              <a:rPr lang="sl-SI" sz="2400" dirty="0" smtClean="0"/>
              <a:t>      matematika za otroke</a:t>
            </a:r>
            <a:endParaRPr lang="sl-SI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jesensko </a:t>
            </a:r>
            <a:r>
              <a:rPr lang="sl-SI" sz="2400" dirty="0"/>
              <a:t>rajanje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6 </a:t>
            </a:r>
            <a:r>
              <a:rPr lang="sl-SI" sz="2400" dirty="0"/>
              <a:t>obiskov v </a:t>
            </a:r>
            <a:r>
              <a:rPr lang="sl-SI" sz="2400" dirty="0" smtClean="0"/>
              <a:t>ostalih vrtcih </a:t>
            </a:r>
            <a:r>
              <a:rPr lang="sl-SI" sz="2400" dirty="0"/>
              <a:t>in OŠ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dan z razrednikom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informativni </a:t>
            </a:r>
            <a:r>
              <a:rPr lang="sl-SI" sz="2400" dirty="0" smtClean="0"/>
              <a:t>dan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dva vikend tabora na CŠOD Medved</a:t>
            </a:r>
            <a:endParaRPr lang="sl-SI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prireditev ob dnevu voda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4 </a:t>
            </a:r>
            <a:r>
              <a:rPr lang="sl-SI" sz="2400" dirty="0"/>
              <a:t>predstavitve študentom </a:t>
            </a:r>
            <a:r>
              <a:rPr lang="sl-SI" sz="2400" dirty="0" err="1" smtClean="0"/>
              <a:t>PeF</a:t>
            </a:r>
            <a:r>
              <a:rPr lang="sl-SI" sz="2400" dirty="0" smtClean="0"/>
              <a:t> in FF</a:t>
            </a:r>
            <a:endParaRPr lang="sl-SI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4 hospitacije </a:t>
            </a:r>
            <a:r>
              <a:rPr lang="sl-SI" sz="2400" dirty="0"/>
              <a:t>študentov in drugih pri rednih urah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predstavitev </a:t>
            </a:r>
            <a:r>
              <a:rPr lang="sl-SI" sz="2400" dirty="0" smtClean="0"/>
              <a:t>na Knjižnem sejmu v Cankarjevem domu</a:t>
            </a:r>
            <a:endParaRPr lang="sl-SI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4 </a:t>
            </a:r>
            <a:r>
              <a:rPr lang="sl-SI" sz="2400" dirty="0" err="1" smtClean="0"/>
              <a:t>medpredmetne</a:t>
            </a:r>
            <a:r>
              <a:rPr lang="sl-SI" sz="2400" dirty="0" smtClean="0"/>
              <a:t> povezave v razredih, kjer ne učim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aktivna udeležba na dveh mednarodnih konferencah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aktivna udeležba na posvetu </a:t>
            </a:r>
            <a:r>
              <a:rPr lang="sl-SI" sz="2400" dirty="0" err="1" smtClean="0"/>
              <a:t>PeF</a:t>
            </a:r>
            <a:endParaRPr lang="sl-SI" sz="2400" dirty="0"/>
          </a:p>
          <a:p>
            <a:endParaRPr lang="sl-SI" sz="24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8545"/>
            <a:ext cx="1581797" cy="52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9698557" cy="6858000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 rot="20457897">
            <a:off x="-117052" y="2403757"/>
            <a:ext cx="3098585" cy="607767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 smtClean="0">
                <a:solidFill>
                  <a:srgbClr val="FFFF00"/>
                </a:solidFill>
              </a:rPr>
              <a:t>iz šolskega časopisa</a:t>
            </a:r>
            <a:endParaRPr lang="sl-SI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7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" t="20766" r="5756"/>
          <a:stretch/>
        </p:blipFill>
        <p:spPr>
          <a:xfrm>
            <a:off x="3857241" y="116632"/>
            <a:ext cx="5265575" cy="6594499"/>
          </a:xfrm>
        </p:spPr>
      </p:pic>
      <p:sp>
        <p:nvSpPr>
          <p:cNvPr id="5" name="Naslov 1"/>
          <p:cNvSpPr txBox="1">
            <a:spLocks/>
          </p:cNvSpPr>
          <p:nvPr/>
        </p:nvSpPr>
        <p:spPr>
          <a:xfrm rot="20457897">
            <a:off x="247156" y="901522"/>
            <a:ext cx="3379336" cy="813741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2400" dirty="0" smtClean="0">
                <a:solidFill>
                  <a:srgbClr val="00B0F0"/>
                </a:solidFill>
              </a:rPr>
              <a:t>iz šolskega časopisa</a:t>
            </a:r>
            <a:endParaRPr lang="sl-SI" sz="2400" dirty="0">
              <a:solidFill>
                <a:srgbClr val="00B0F0"/>
              </a:solidFill>
            </a:endParaRPr>
          </a:p>
        </p:txBody>
      </p:sp>
      <p:pic>
        <p:nvPicPr>
          <p:cNvPr id="6" name="Ograda vseb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9" t="-283" r="11925" b="79166"/>
          <a:stretch/>
        </p:blipFill>
        <p:spPr>
          <a:xfrm>
            <a:off x="93737" y="2060848"/>
            <a:ext cx="3686175" cy="14511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4997">
            <a:off x="687535" y="4020682"/>
            <a:ext cx="2498576" cy="242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1717" y="0"/>
            <a:ext cx="8229600" cy="1143000"/>
          </a:xfrm>
        </p:spPr>
        <p:txBody>
          <a:bodyPr/>
          <a:lstStyle/>
          <a:p>
            <a:r>
              <a:rPr lang="sl-SI" dirty="0">
                <a:solidFill>
                  <a:srgbClr val="00B0F0"/>
                </a:solidFill>
              </a:rPr>
              <a:t>šolsko leto </a:t>
            </a:r>
            <a:r>
              <a:rPr lang="sl-SI" dirty="0" smtClean="0">
                <a:solidFill>
                  <a:srgbClr val="00B0F0"/>
                </a:solidFill>
              </a:rPr>
              <a:t>2014/2015</a:t>
            </a:r>
            <a:endParaRPr lang="sl-SI" dirty="0">
              <a:solidFill>
                <a:srgbClr val="00B0F0"/>
              </a:solidFill>
            </a:endParaRPr>
          </a:p>
        </p:txBody>
      </p:sp>
      <p:sp>
        <p:nvSpPr>
          <p:cNvPr id="7" name="Pravokotnik 6"/>
          <p:cNvSpPr/>
          <p:nvPr/>
        </p:nvSpPr>
        <p:spPr>
          <a:xfrm>
            <a:off x="400053" y="1412776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okrog </a:t>
            </a:r>
            <a:r>
              <a:rPr lang="sl-SI" sz="2400" dirty="0" smtClean="0"/>
              <a:t>75 </a:t>
            </a:r>
            <a:r>
              <a:rPr lang="sl-SI" sz="2400" dirty="0"/>
              <a:t>delovnih dni pri pouku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18 srečanj z otroki v vrtcu Jelka, modul </a:t>
            </a:r>
            <a:endParaRPr lang="sl-SI" sz="2400" dirty="0"/>
          </a:p>
          <a:p>
            <a:r>
              <a:rPr lang="sl-SI" sz="2400" dirty="0"/>
              <a:t> </a:t>
            </a:r>
            <a:r>
              <a:rPr lang="sl-SI" sz="2400" dirty="0" smtClean="0"/>
              <a:t>      matematika za otroke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  9 srečanj v okviru ŠAPA krožka</a:t>
            </a:r>
            <a:endParaRPr lang="sl-SI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7 </a:t>
            </a:r>
            <a:r>
              <a:rPr lang="sl-SI" sz="2400" dirty="0"/>
              <a:t>obiskov v </a:t>
            </a:r>
            <a:r>
              <a:rPr lang="sl-SI" sz="2400" dirty="0" smtClean="0"/>
              <a:t>ostalih vrtcih </a:t>
            </a:r>
            <a:r>
              <a:rPr lang="sl-SI" sz="2400" dirty="0"/>
              <a:t>in OŠ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informativni dan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prireditev ob dnevu voda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2 predstavitvi </a:t>
            </a:r>
            <a:r>
              <a:rPr lang="sl-SI" sz="2400" dirty="0"/>
              <a:t>študentom </a:t>
            </a:r>
            <a:r>
              <a:rPr lang="sl-SI" sz="2400" dirty="0" err="1" smtClean="0"/>
              <a:t>PeF</a:t>
            </a:r>
            <a:r>
              <a:rPr lang="sl-SI" sz="2400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8 predstavitev v razredih, kjer ne učim (tudi </a:t>
            </a:r>
            <a:r>
              <a:rPr lang="sl-SI" sz="2400" dirty="0" err="1" smtClean="0"/>
              <a:t>medpredmetno</a:t>
            </a:r>
            <a:r>
              <a:rPr lang="sl-SI" sz="24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aktivna udeležba na mednarodni konferenci </a:t>
            </a:r>
            <a:r>
              <a:rPr lang="sl-SI" sz="2400" dirty="0" err="1" smtClean="0"/>
              <a:t>EDUvision</a:t>
            </a:r>
            <a:endParaRPr lang="sl-SI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predstavitev na strokovnem srečanju DMFA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 smtClean="0"/>
              <a:t>3 predstavitve v okviru ZRSŠ (opismenjevanje, inovacijski proj.)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sz="2400" dirty="0"/>
              <a:t>predstavitev na Knjižnem sejmu v Cankarjevem </a:t>
            </a:r>
            <a:r>
              <a:rPr lang="sl-SI" sz="2400" dirty="0" smtClean="0"/>
              <a:t>domu ob izidu knjig Šapa se predstavi in Tačke v šoli</a:t>
            </a:r>
            <a:endParaRPr lang="sl-SI" sz="2400" dirty="0"/>
          </a:p>
          <a:p>
            <a:endParaRPr lang="sl-SI" sz="24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68545"/>
            <a:ext cx="1581797" cy="52820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64376"/>
            <a:ext cx="2852216" cy="2856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82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7270</TotalTime>
  <Words>1368</Words>
  <Application>Microsoft Office PowerPoint</Application>
  <PresentationFormat>Diaprojekcija na zaslonu (4:3)</PresentationFormat>
  <Paragraphs>176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Officeova tema</vt:lpstr>
      <vt:lpstr>Šapa v SVŠGL - pregled po letih</vt:lpstr>
      <vt:lpstr>PowerPointova predstavitev</vt:lpstr>
      <vt:lpstr>šolsko leto 2012/2013</vt:lpstr>
      <vt:lpstr>Prvi odzivi dijakov</vt:lpstr>
      <vt:lpstr>Prvi odzivi profesorjev</vt:lpstr>
      <vt:lpstr>šolsko leto 2013/2014</vt:lpstr>
      <vt:lpstr>PowerPointova predstavitev</vt:lpstr>
      <vt:lpstr>PowerPointova predstavitev</vt:lpstr>
      <vt:lpstr>šolsko leto 2014/2015</vt:lpstr>
      <vt:lpstr>Šapa v vrtcu</vt:lpstr>
      <vt:lpstr>PowerPointova predstavitev</vt:lpstr>
      <vt:lpstr>šolsko leto 2015/2016</vt:lpstr>
      <vt:lpstr>Nekaj pisem, ki so jih Šapi poslali prvošolci</vt:lpstr>
      <vt:lpstr>šolsko leto 2016/2017</vt:lpstr>
      <vt:lpstr>Mreža Šolski pes</vt:lpstr>
      <vt:lpstr>šolsko leto 2017/2018</vt:lpstr>
      <vt:lpstr>Novost - modul Otrok in pes</vt:lpstr>
      <vt:lpstr>šolsko leto 2018/2019</vt:lpstr>
      <vt:lpstr>Prostovoljstvo s Šapo</vt:lpstr>
      <vt:lpstr>Na fotografiji je le del udeležencev dvodnevnega srečanja mreže Šolski pes (z mednarodno udeležbo) na CŠOD Medvedje Brdo</vt:lpstr>
      <vt:lpstr>šolsko leto 2019/2020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Inovacijski projekt Terapevtski pes v šoli</dc:title>
  <dc:creator>mojca</dc:creator>
  <cp:lastModifiedBy>Petra</cp:lastModifiedBy>
  <cp:revision>49</cp:revision>
  <dcterms:created xsi:type="dcterms:W3CDTF">2013-08-29T22:18:36Z</dcterms:created>
  <dcterms:modified xsi:type="dcterms:W3CDTF">2020-02-10T08:08:39Z</dcterms:modified>
</cp:coreProperties>
</file>