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8" r:id="rId2"/>
    <p:sldId id="276" r:id="rId3"/>
    <p:sldId id="258" r:id="rId4"/>
    <p:sldId id="259" r:id="rId5"/>
    <p:sldId id="260" r:id="rId6"/>
    <p:sldId id="266" r:id="rId7"/>
    <p:sldId id="269" r:id="rId8"/>
    <p:sldId id="270" r:id="rId9"/>
    <p:sldId id="272" r:id="rId10"/>
    <p:sldId id="273" r:id="rId11"/>
    <p:sldId id="275" r:id="rId12"/>
    <p:sldId id="278" r:id="rId13"/>
    <p:sldId id="277" r:id="rId14"/>
    <p:sldId id="274" r:id="rId15"/>
    <p:sldId id="279" r:id="rId16"/>
    <p:sldId id="27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81" r:id="rId30"/>
    <p:sldId id="294" r:id="rId3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EEB"/>
    <a:srgbClr val="DCB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8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77772-AC56-4F92-858A-3CA8C719C9BF}" type="datetimeFigureOut">
              <a:rPr lang="LID4096" smtClean="0"/>
              <a:t>01/22/2023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A600D-0F91-4BF4-AD8C-C3E9E9F225B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97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A600D-0F91-4BF4-AD8C-C3E9E9F225B7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0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88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88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140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59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10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800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90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38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30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618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58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0E08A-E3CE-46AE-81FC-7D0B32A2025B}" type="datetimeFigureOut">
              <a:rPr lang="sl-SI" smtClean="0"/>
              <a:t>22. 01. 2023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57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ites.google.com/view/mreza-solski-pe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950" y="813"/>
            <a:ext cx="10439658" cy="69338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324544" y="0"/>
            <a:ext cx="10009112" cy="1312508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Šapa v SVŠGUGL - pregled po letih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7596336" y="58052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foto MT , </a:t>
            </a:r>
          </a:p>
          <a:p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Tanja Ristič in  Sara Todorović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450818" y="486916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</a:t>
            </a:r>
            <a:r>
              <a:rPr lang="sl-SI" sz="2400" dirty="0">
                <a:solidFill>
                  <a:schemeClr val="tx2">
                    <a:lumMod val="50000"/>
                  </a:schemeClr>
                </a:solidFill>
              </a:rPr>
              <a:t>Mojca Trampuš</a:t>
            </a:r>
          </a:p>
        </p:txBody>
      </p:sp>
    </p:spTree>
    <p:extLst>
      <p:ext uri="{BB962C8B-B14F-4D97-AF65-F5344CB8AC3E}">
        <p14:creationId xmlns:p14="http://schemas.microsoft.com/office/powerpoint/2010/main" val="1174455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Šapa v vrtcu</a:t>
            </a:r>
          </a:p>
        </p:txBody>
      </p:sp>
      <p:pic>
        <p:nvPicPr>
          <p:cNvPr id="29699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5239" r="6690" b="14500"/>
          <a:stretch/>
        </p:blipFill>
        <p:spPr>
          <a:xfrm>
            <a:off x="2915816" y="1700808"/>
            <a:ext cx="5688632" cy="4042597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189021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8059" b="8059"/>
          <a:stretch/>
        </p:blipFill>
        <p:spPr bwMode="auto">
          <a:xfrm>
            <a:off x="395536" y="1340768"/>
            <a:ext cx="1896766" cy="247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20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Po treh letih smo zaključili inovacijski projekt Terapevtski pes v šoli in vpeljali nov inovacijski projekt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600" dirty="0">
                <a:solidFill>
                  <a:srgbClr val="00B0F0"/>
                </a:solidFill>
              </a:rPr>
              <a:t>Terapevtski pes – spodbuda pri (pred)opismenjevanju</a:t>
            </a:r>
          </a:p>
          <a:p>
            <a:pPr marL="0" indent="0">
              <a:buNone/>
            </a:pPr>
            <a:endParaRPr lang="sl-SI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dirty="0"/>
              <a:t>Projekt smo izvajali dve leti, do jeseni 2017, ko je ZRSŠ formalno nehal spremljati izvedbo tovrstnih projektov.</a:t>
            </a:r>
          </a:p>
        </p:txBody>
      </p:sp>
    </p:spTree>
    <p:extLst>
      <p:ext uri="{BB962C8B-B14F-4D97-AF65-F5344CB8AC3E}">
        <p14:creationId xmlns:p14="http://schemas.microsoft.com/office/powerpoint/2010/main" val="12942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2015/2016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/>
          </a:bodyPr>
          <a:lstStyle/>
          <a:p>
            <a:pPr lvl="0"/>
            <a:r>
              <a:rPr lang="sl-SI" sz="1800" dirty="0"/>
              <a:t>okrog 75 delovnih dni pri pouku</a:t>
            </a:r>
          </a:p>
          <a:p>
            <a:pPr lvl="0"/>
            <a:r>
              <a:rPr lang="sl-SI" sz="1800" dirty="0"/>
              <a:t>16 srečanj z otroki v vrtcu Jelka, modul matematika za otroke</a:t>
            </a:r>
          </a:p>
          <a:p>
            <a:pPr lvl="0"/>
            <a:r>
              <a:rPr lang="sl-SI" sz="1800" dirty="0"/>
              <a:t>7 srečanj v okviru ŠAPA krožka </a:t>
            </a:r>
          </a:p>
          <a:p>
            <a:pPr lvl="0"/>
            <a:r>
              <a:rPr lang="sl-SI" sz="1800" dirty="0"/>
              <a:t>11 predstavitev v razredih, kjer ne učim (tudi medpredmetno)</a:t>
            </a:r>
          </a:p>
          <a:p>
            <a:pPr lvl="0"/>
            <a:r>
              <a:rPr lang="sl-SI" sz="1800" dirty="0"/>
              <a:t>7 obiskov v ostalih vrtcih in OŠ</a:t>
            </a:r>
          </a:p>
          <a:p>
            <a:pPr lvl="0"/>
            <a:r>
              <a:rPr lang="sl-SI" sz="1800" dirty="0"/>
              <a:t>2 predstavitvi študentom PeF </a:t>
            </a:r>
          </a:p>
          <a:p>
            <a:pPr lvl="0"/>
            <a:r>
              <a:rPr lang="sl-SI" sz="1800" dirty="0"/>
              <a:t>izvedba projektnega dne na SVŠGL</a:t>
            </a:r>
          </a:p>
          <a:p>
            <a:pPr lvl="0"/>
            <a:r>
              <a:rPr lang="sl-SI" sz="1800" dirty="0"/>
              <a:t>obisk v Dijaškem domu</a:t>
            </a:r>
          </a:p>
          <a:p>
            <a:pPr lvl="0"/>
            <a:r>
              <a:rPr lang="sl-SI" sz="1800" dirty="0"/>
              <a:t>informativni dan</a:t>
            </a:r>
          </a:p>
          <a:p>
            <a:pPr lvl="0"/>
            <a:r>
              <a:rPr lang="sl-SI" sz="1800" dirty="0"/>
              <a:t>prireditev ob dnevu voda</a:t>
            </a:r>
          </a:p>
          <a:p>
            <a:pPr lvl="0"/>
            <a:r>
              <a:rPr lang="sl-SI" sz="1800" dirty="0"/>
              <a:t>decembrski dobrodelni sejem</a:t>
            </a:r>
          </a:p>
          <a:p>
            <a:pPr lvl="0"/>
            <a:r>
              <a:rPr lang="sl-SI" sz="1800" dirty="0"/>
              <a:t>predstavitev na Informativi</a:t>
            </a:r>
          </a:p>
          <a:p>
            <a:pPr lvl="0"/>
            <a:r>
              <a:rPr lang="sl-SI" sz="1800" dirty="0"/>
              <a:t>prikaz dela dijakom Gimnazije Ormož</a:t>
            </a:r>
          </a:p>
          <a:p>
            <a:pPr lvl="0"/>
            <a:r>
              <a:rPr lang="sl-SI" sz="1800" dirty="0"/>
              <a:t>prikaz dela mentorjem s Srednje trgovske šole Maribor</a:t>
            </a:r>
          </a:p>
          <a:p>
            <a:pPr lvl="0"/>
            <a:r>
              <a:rPr lang="sl-SI" sz="1800" dirty="0"/>
              <a:t>2 srečanji z otroki ob prihodu Dedka Mraza (ZRSŠ; URSJV)</a:t>
            </a:r>
          </a:p>
          <a:p>
            <a:pPr lvl="0"/>
            <a:r>
              <a:rPr lang="sl-SI" sz="1800" dirty="0"/>
              <a:t>izvedba celodnevnega strokovnega seminarja (Katis – stalno spopolnjevanje)</a:t>
            </a:r>
          </a:p>
          <a:p>
            <a:pPr lvl="0"/>
            <a:r>
              <a:rPr lang="sl-SI" sz="1800" dirty="0"/>
              <a:t>dejavnosti v zvezi z vzpostavitvijo mreže šol (ZRSŠ), v katerih redno delajo psi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13" y="2492896"/>
            <a:ext cx="4087565" cy="2736304"/>
          </a:xfrm>
          <a:prstGeom prst="rect">
            <a:avLst/>
          </a:prstGeom>
        </p:spPr>
      </p:pic>
      <p:pic>
        <p:nvPicPr>
          <p:cNvPr id="7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441"/>
            <a:ext cx="1581797" cy="5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sl-SI" dirty="0"/>
              <a:t>Nekaj pisem, ki so jih Šapi poslali prvošolci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t="26803" r="33725" b="14014"/>
          <a:stretch/>
        </p:blipFill>
        <p:spPr bwMode="auto">
          <a:xfrm rot="5072397">
            <a:off x="2123392" y="741379"/>
            <a:ext cx="245075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7" t="13652" r="27946" b="2134"/>
          <a:stretch/>
        </p:blipFill>
        <p:spPr bwMode="auto">
          <a:xfrm rot="5629494">
            <a:off x="628019" y="3440001"/>
            <a:ext cx="2520281" cy="340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1" t="13202" r="28689" b="25941"/>
          <a:stretch/>
        </p:blipFill>
        <p:spPr bwMode="auto">
          <a:xfrm rot="10170016">
            <a:off x="3833450" y="3739534"/>
            <a:ext cx="2632852" cy="265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1" t="26531" r="33954" b="14150"/>
          <a:stretch/>
        </p:blipFill>
        <p:spPr bwMode="auto">
          <a:xfrm rot="301682">
            <a:off x="6043980" y="1017265"/>
            <a:ext cx="2923688" cy="415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2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2016/2017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544616"/>
          </a:xfrm>
        </p:spPr>
        <p:txBody>
          <a:bodyPr>
            <a:normAutofit/>
          </a:bodyPr>
          <a:lstStyle/>
          <a:p>
            <a:pPr lvl="0"/>
            <a:r>
              <a:rPr lang="sl-SI" sz="1800" dirty="0"/>
              <a:t>okrog 75 delovnih dni pri pouku</a:t>
            </a:r>
          </a:p>
          <a:p>
            <a:pPr lvl="0"/>
            <a:r>
              <a:rPr lang="sl-SI" sz="1800" dirty="0"/>
              <a:t>spoznavni tabor prvošolcev, CŠOD Gorenje</a:t>
            </a:r>
          </a:p>
          <a:p>
            <a:pPr lvl="0"/>
            <a:r>
              <a:rPr lang="sl-SI" sz="1800" dirty="0"/>
              <a:t>tabor četrtošolcev, priprave na maturo, CŠOD Medved</a:t>
            </a:r>
          </a:p>
          <a:p>
            <a:pPr lvl="0"/>
            <a:r>
              <a:rPr lang="sl-SI" sz="1800" dirty="0"/>
              <a:t>16 srečanj z otroki v vrtcu Jelka, modul matematika za otroke</a:t>
            </a:r>
          </a:p>
          <a:p>
            <a:pPr lvl="0"/>
            <a:r>
              <a:rPr lang="sl-SI" sz="1800" dirty="0"/>
              <a:t>7 srečanj v okviru ŠAPA krožka </a:t>
            </a:r>
          </a:p>
          <a:p>
            <a:pPr lvl="0"/>
            <a:r>
              <a:rPr lang="sl-SI" sz="1800" dirty="0"/>
              <a:t>mentorstvo dijakom prostovoljcem pri delu z otroki v ZGNL</a:t>
            </a:r>
          </a:p>
          <a:p>
            <a:pPr lvl="0"/>
            <a:r>
              <a:rPr lang="sl-SI" sz="1800" dirty="0"/>
              <a:t>12 predstavitev v razredih, kjer ne učim (tudi medpredmetno)</a:t>
            </a:r>
          </a:p>
          <a:p>
            <a:pPr lvl="0"/>
            <a:r>
              <a:rPr lang="sl-SI" sz="1800" dirty="0"/>
              <a:t>6 obiskov v ostalih vrtcih in OŠ</a:t>
            </a:r>
          </a:p>
          <a:p>
            <a:pPr lvl="0"/>
            <a:r>
              <a:rPr lang="sl-SI" sz="1800" dirty="0"/>
              <a:t>4 predstavitvi študentom PeF </a:t>
            </a:r>
          </a:p>
          <a:p>
            <a:pPr lvl="0"/>
            <a:r>
              <a:rPr lang="sl-SI" sz="1800" dirty="0"/>
              <a:t>izvedba projektnega dne na SVŠGL</a:t>
            </a:r>
          </a:p>
          <a:p>
            <a:pPr lvl="0"/>
            <a:r>
              <a:rPr lang="sl-SI" sz="1800" dirty="0"/>
              <a:t>športni dan z reševalnimi psi</a:t>
            </a:r>
          </a:p>
          <a:p>
            <a:pPr lvl="0"/>
            <a:r>
              <a:rPr lang="sl-SI" sz="1800" dirty="0"/>
              <a:t>informativni dan</a:t>
            </a:r>
          </a:p>
          <a:p>
            <a:pPr lvl="0"/>
            <a:r>
              <a:rPr lang="sl-SI" sz="1800" dirty="0"/>
              <a:t>prireditev ob dnevu voda</a:t>
            </a:r>
          </a:p>
          <a:p>
            <a:pPr lvl="0"/>
            <a:r>
              <a:rPr lang="sl-SI" sz="1800" dirty="0"/>
              <a:t>decembrski dobrodelni sejem</a:t>
            </a:r>
          </a:p>
          <a:p>
            <a:pPr lvl="0"/>
            <a:r>
              <a:rPr lang="sl-SI" sz="1800" dirty="0"/>
              <a:t>izvedba celodnevnega strokovnega seminarja (Katis – stalno spopolnjevanje)</a:t>
            </a:r>
          </a:p>
          <a:p>
            <a:pPr lvl="0"/>
            <a:r>
              <a:rPr lang="sl-SI" sz="1800" dirty="0"/>
              <a:t>vzpostavitev mreže šol (ZRSŠ), v katerih delajo tudi psi; Mreža Šolski pes</a:t>
            </a:r>
          </a:p>
        </p:txBody>
      </p:sp>
      <p:pic>
        <p:nvPicPr>
          <p:cNvPr id="7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441"/>
            <a:ext cx="1581797" cy="528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7032"/>
            <a:ext cx="3497212" cy="23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9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/>
              <a:t>Mreža Šolski pes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Dobri rezultati dela v okviru našega in podobnih inovacijskih projektov po Sloveniji – v projekte so vključeni terapevtski psi – so vodili do ideje o vzpostavitvi mreže šol. Na </a:t>
            </a:r>
            <a:r>
              <a:rPr lang="sl-SI" sz="2200" dirty="0">
                <a:hlinkClick r:id="rId2"/>
              </a:rPr>
              <a:t>https://sites.google.com/view/mreza-solski-pes/</a:t>
            </a:r>
            <a:r>
              <a:rPr lang="sl-SI" sz="2200" dirty="0"/>
              <a:t> predstavljamo mrežo Šolski pes, tudi v angleškem jeziku.</a:t>
            </a:r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endParaRPr lang="sl-SI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t="27459" r="21114" b="-2442"/>
          <a:stretch/>
        </p:blipFill>
        <p:spPr bwMode="auto">
          <a:xfrm>
            <a:off x="2699792" y="3212976"/>
            <a:ext cx="4385895" cy="342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07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2017/2018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70708"/>
            <a:ext cx="8229600" cy="5030019"/>
          </a:xfrm>
        </p:spPr>
        <p:txBody>
          <a:bodyPr>
            <a:noAutofit/>
          </a:bodyPr>
          <a:lstStyle/>
          <a:p>
            <a:pPr lvl="0"/>
            <a:r>
              <a:rPr lang="sl-SI" sz="1600" dirty="0"/>
              <a:t>okrog 60 delovnih dni pri pouku</a:t>
            </a:r>
          </a:p>
          <a:p>
            <a:pPr lvl="0"/>
            <a:r>
              <a:rPr lang="sl-SI" sz="1600" dirty="0"/>
              <a:t>celotedenski tabor maturantov, CŠOD Gorenje</a:t>
            </a:r>
          </a:p>
          <a:p>
            <a:pPr lvl="0"/>
            <a:r>
              <a:rPr lang="sl-SI" sz="1600" dirty="0"/>
              <a:t>9 srečanj z otroki v vrtcu Jelka, modul Otrok in pes</a:t>
            </a:r>
          </a:p>
          <a:p>
            <a:pPr lvl="0"/>
            <a:r>
              <a:rPr lang="sl-SI" sz="1600" dirty="0"/>
              <a:t>koordinacija z društvom Tačke pomagačke; obiski drugih psov v vrtcu in v SVŠGL</a:t>
            </a:r>
          </a:p>
          <a:p>
            <a:pPr lvl="0"/>
            <a:r>
              <a:rPr lang="sl-SI" sz="1600" dirty="0"/>
              <a:t>5 srečanj v okviru ŠAPA krožka </a:t>
            </a:r>
          </a:p>
          <a:p>
            <a:pPr lvl="0"/>
            <a:r>
              <a:rPr lang="sl-SI" sz="1600" dirty="0"/>
              <a:t>4 predstavitve v razredih, kjer ne učim (tudi medpredmetno)</a:t>
            </a:r>
          </a:p>
          <a:p>
            <a:pPr lvl="0"/>
            <a:r>
              <a:rPr lang="sl-SI" sz="1600" dirty="0"/>
              <a:t>7 obiskov v ostalih vrtcih in OŠ ter v CIRIUS Kamnik</a:t>
            </a:r>
          </a:p>
          <a:p>
            <a:pPr lvl="0"/>
            <a:r>
              <a:rPr lang="sl-SI" sz="1600" dirty="0"/>
              <a:t>od tega 4 obiski v vrtcu za potrebe diplomantke PeF, priprava diplomske naloge</a:t>
            </a:r>
          </a:p>
          <a:p>
            <a:pPr lvl="0"/>
            <a:r>
              <a:rPr lang="sl-SI" sz="1600" dirty="0"/>
              <a:t>3 predstavitve študentom PeF </a:t>
            </a:r>
          </a:p>
          <a:p>
            <a:pPr lvl="0"/>
            <a:r>
              <a:rPr lang="sl-SI" sz="1600" dirty="0"/>
              <a:t>izvedba projektnega dne na SVŠGL</a:t>
            </a:r>
          </a:p>
          <a:p>
            <a:pPr lvl="0"/>
            <a:r>
              <a:rPr lang="sl-SI" sz="1600" dirty="0"/>
              <a:t>ekskurzija</a:t>
            </a:r>
          </a:p>
          <a:p>
            <a:pPr lvl="0"/>
            <a:r>
              <a:rPr lang="sl-SI" sz="1600" dirty="0"/>
              <a:t>informativni dan</a:t>
            </a:r>
          </a:p>
          <a:p>
            <a:pPr lvl="0"/>
            <a:r>
              <a:rPr lang="sl-SI" sz="1600" dirty="0"/>
              <a:t>prireditev ob dnevu voda</a:t>
            </a:r>
          </a:p>
          <a:p>
            <a:pPr lvl="0"/>
            <a:r>
              <a:rPr lang="sl-SI" sz="1600" dirty="0"/>
              <a:t>decembrski dobrodelni sejem</a:t>
            </a:r>
          </a:p>
          <a:p>
            <a:pPr lvl="0"/>
            <a:r>
              <a:rPr lang="sl-SI" sz="1600" dirty="0"/>
              <a:t>izvedba celodnevnega strokovnega seminarja (Katis)</a:t>
            </a:r>
          </a:p>
          <a:p>
            <a:pPr lvl="0"/>
            <a:r>
              <a:rPr lang="sl-SI" sz="1600" dirty="0"/>
              <a:t>koordinacija Mreže Šolski pes </a:t>
            </a:r>
          </a:p>
          <a:p>
            <a:pPr lvl="0"/>
            <a:r>
              <a:rPr lang="sl-SI" sz="1600" dirty="0"/>
              <a:t>vključitev v skupino School Therapy Dogs (ZDA)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1581797" cy="528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46" y="4221088"/>
            <a:ext cx="3671530" cy="245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691680" cy="16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Novost - modul Otrok in pes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116001" cy="46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/>
              <a:t>prvič smo izvajali izbirni modul v sklopu odprtega kurikula za dijake 4. letnika programa predšolska vzgoja</a:t>
            </a:r>
          </a:p>
          <a:p>
            <a:r>
              <a:rPr lang="sl-SI" sz="2000" dirty="0"/>
              <a:t>dve uri tedensko</a:t>
            </a:r>
          </a:p>
          <a:p>
            <a:r>
              <a:rPr lang="sl-SI" sz="2000" dirty="0"/>
              <a:t>skupina 24 dijakov</a:t>
            </a:r>
          </a:p>
          <a:p>
            <a:r>
              <a:rPr lang="sl-SI" sz="2000" dirty="0"/>
              <a:t>teoretično delo in praktično delo v vrtcu</a:t>
            </a:r>
          </a:p>
          <a:p>
            <a:r>
              <a:rPr lang="sl-SI" sz="2000" dirty="0"/>
              <a:t>„pes“ v uradnem srednješolskem spričevalu!</a:t>
            </a:r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88955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2018/2019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13995"/>
          </a:xfrm>
        </p:spPr>
        <p:txBody>
          <a:bodyPr>
            <a:noAutofit/>
          </a:bodyPr>
          <a:lstStyle/>
          <a:p>
            <a:pPr lvl="0"/>
            <a:r>
              <a:rPr lang="sl-SI" sz="1600" dirty="0"/>
              <a:t>okrog 45 delovnih dni pri pouku</a:t>
            </a:r>
          </a:p>
          <a:p>
            <a:pPr lvl="0"/>
            <a:r>
              <a:rPr lang="sl-SI" sz="1600" dirty="0"/>
              <a:t>14 srečanj z otroki v vrtcu Jelka, modula Matematika za otroke in Otrok in pes</a:t>
            </a:r>
          </a:p>
          <a:p>
            <a:pPr lvl="0"/>
            <a:r>
              <a:rPr lang="sl-SI" sz="1600" dirty="0"/>
              <a:t>koordinacija z društvom Tačke pomagačke; obiski drugih psov v vrtcu in v SVŠGUGL</a:t>
            </a:r>
          </a:p>
          <a:p>
            <a:r>
              <a:rPr lang="sl-SI" sz="1600" dirty="0"/>
              <a:t>2 predstavitvi v razredih, kjer ne učim </a:t>
            </a:r>
          </a:p>
          <a:p>
            <a:pPr lvl="0"/>
            <a:r>
              <a:rPr lang="sl-SI" sz="1600" dirty="0"/>
              <a:t>3 srečanja v okviru krožka Prostovoljstvo s Šapo, celoletna koordinacija prostovoljk</a:t>
            </a:r>
          </a:p>
          <a:p>
            <a:r>
              <a:rPr lang="sl-SI" sz="1600" dirty="0"/>
              <a:t>6 srečanj z osnovnošolci OŠ M Jarca in OŠ V Kraigherja, skupaj s prostovoljkami</a:t>
            </a:r>
          </a:p>
          <a:p>
            <a:pPr lvl="0"/>
            <a:r>
              <a:rPr lang="sl-SI" sz="1600" dirty="0"/>
              <a:t>3 obiski v ostalih OŠ in SŠ</a:t>
            </a:r>
          </a:p>
          <a:p>
            <a:pPr lvl="0"/>
            <a:r>
              <a:rPr lang="sl-SI" sz="1600" dirty="0"/>
              <a:t>predstavitev študentom PeF, pogovori s študenti in z diplomanti PeF in FF</a:t>
            </a:r>
          </a:p>
          <a:p>
            <a:pPr lvl="0"/>
            <a:r>
              <a:rPr lang="sl-SI" sz="1600" dirty="0"/>
              <a:t>izvedba projektnega dne na SVŠGUGL</a:t>
            </a:r>
          </a:p>
          <a:p>
            <a:pPr lvl="0"/>
            <a:r>
              <a:rPr lang="sl-SI" sz="1600" dirty="0"/>
              <a:t>informativni dan</a:t>
            </a:r>
          </a:p>
          <a:p>
            <a:pPr lvl="0"/>
            <a:r>
              <a:rPr lang="sl-SI" sz="1600" dirty="0"/>
              <a:t>aktivna udeležba na mednarodni konferencu Eduvision</a:t>
            </a:r>
          </a:p>
          <a:p>
            <a:pPr lvl="0"/>
            <a:r>
              <a:rPr lang="sl-SI" sz="1600" dirty="0"/>
              <a:t>izvedba dveh celodnevnih strokovnih seminarjev (Katis)</a:t>
            </a:r>
          </a:p>
          <a:p>
            <a:pPr lvl="0"/>
            <a:r>
              <a:rPr lang="sl-SI" sz="1600" dirty="0"/>
              <a:t>Izvedba popoldanske delavnice za vzgojitelje v vrtcu Vodmat</a:t>
            </a:r>
          </a:p>
          <a:p>
            <a:pPr lvl="0"/>
            <a:r>
              <a:rPr lang="sl-SI" sz="1600" dirty="0"/>
              <a:t>organizacija in vodenje dvodnevnega delovnega posveta Mreže Šolski pes </a:t>
            </a:r>
          </a:p>
          <a:p>
            <a:pPr marL="0" lvl="0" indent="0">
              <a:buNone/>
            </a:pPr>
            <a:r>
              <a:rPr lang="sl-SI" sz="1600" dirty="0"/>
              <a:t>	(CŠOD Medvedje Brdo) z mednarodno udeležbo</a:t>
            </a:r>
          </a:p>
          <a:p>
            <a:pPr lvl="0"/>
            <a:r>
              <a:rPr lang="sl-SI" sz="1600" dirty="0"/>
              <a:t>koordinacija Mreže Šolski pes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83" y="188640"/>
            <a:ext cx="1787317" cy="1767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332656"/>
            <a:ext cx="1440161" cy="506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8669" y="4173541"/>
            <a:ext cx="3378989" cy="1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Prostovoljstvo s Šapo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/>
              <a:t>V septembru sva s Šapo povabili dijake, ki bi želeli kot prostovoljci delati v bližnji osnovni šoli. Dogovorili smo se, da bodo šolarje obiskovali vsak drugi teden, nekajkrat v letu pa se bo pridružila tudi Šapa.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Odziv dijakov je presegel pričakovanja, zato smo smo sestavili dve skupini s po osmimi dijakinjami. Ena skupina </a:t>
            </a:r>
            <a:r>
              <a:rPr lang="sl-SI" sz="2000"/>
              <a:t>je vse leto obiskovala </a:t>
            </a:r>
            <a:r>
              <a:rPr lang="sl-SI" sz="2000" dirty="0"/>
              <a:t>otroke tujcev v OŠ V Kraigherja, druga pa prvošolce OŠ M Jarca. 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Kadar je na srečanje prišla tudi Šapa, smo pripravili „pasje“ vsebine. </a:t>
            </a:r>
          </a:p>
          <a:p>
            <a:pPr marL="0" indent="0">
              <a:buNone/>
            </a:pPr>
            <a:r>
              <a:rPr lang="sl-SI" sz="2000" dirty="0"/>
              <a:t>Učiteljice v OŠ so bile nad iznajdljivostjo in zanesljivostjo naših dijakinj navdušene, jaz pa seveda ponosna. Dijakinje pravijo, da jeseni nadaljujemo...</a:t>
            </a:r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73626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V sodelovanju z ZRSŠ smo jeseni 2012 začeli z izvajanjem inovacijskega projekta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4000" dirty="0">
                <a:solidFill>
                  <a:srgbClr val="00B0F0"/>
                </a:solidFill>
              </a:rPr>
              <a:t>Terapevtski pes v šoli</a:t>
            </a:r>
          </a:p>
          <a:p>
            <a:pPr marL="0" indent="0">
              <a:buNone/>
            </a:pPr>
            <a:endParaRPr lang="sl-SI" sz="40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dirty="0"/>
              <a:t>Projektu je ZRSŠ v naslednjih letih priznal najvišjo možno, peto stopnjo inovativnosti v okviru tovrstnih projektov.</a:t>
            </a:r>
          </a:p>
        </p:txBody>
      </p:sp>
    </p:spTree>
    <p:extLst>
      <p:ext uri="{BB962C8B-B14F-4D97-AF65-F5344CB8AC3E}">
        <p14:creationId xmlns:p14="http://schemas.microsoft.com/office/powerpoint/2010/main" val="57138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5085184"/>
            <a:ext cx="5688632" cy="1143000"/>
          </a:xfrm>
        </p:spPr>
        <p:txBody>
          <a:bodyPr>
            <a:normAutofit/>
          </a:bodyPr>
          <a:lstStyle/>
          <a:p>
            <a:r>
              <a:rPr lang="sl-SI" sz="1600" dirty="0"/>
              <a:t>Na fotografiji je le del udeležencev dvodnevnega srečanja mreže Šolski pes (z mednarodno udeležbo) na CŠOD Medvedje Brdo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229600" cy="3937983"/>
          </a:xfrm>
        </p:spPr>
      </p:pic>
    </p:spTree>
    <p:extLst>
      <p:ext uri="{BB962C8B-B14F-4D97-AF65-F5344CB8AC3E}">
        <p14:creationId xmlns:p14="http://schemas.microsoft.com/office/powerpoint/2010/main" val="24169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2019/2020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13995"/>
          </a:xfrm>
        </p:spPr>
        <p:txBody>
          <a:bodyPr>
            <a:noAutofit/>
          </a:bodyPr>
          <a:lstStyle/>
          <a:p>
            <a:pPr lvl="0"/>
            <a:r>
              <a:rPr lang="sl-SI" sz="1800" dirty="0"/>
              <a:t>okrog 25 delovnih dni pri pouku</a:t>
            </a:r>
          </a:p>
          <a:p>
            <a:pPr lvl="0"/>
            <a:r>
              <a:rPr lang="sl-SI" sz="1800" dirty="0"/>
              <a:t>7 srečanj z otroki v vrtcu Jelka, modul Otrok in pes</a:t>
            </a:r>
          </a:p>
          <a:p>
            <a:r>
              <a:rPr lang="sl-SI" sz="1800" dirty="0"/>
              <a:t>2 obiska v ostalih vrtcih in OŠ </a:t>
            </a:r>
          </a:p>
          <a:p>
            <a:pPr lvl="0"/>
            <a:r>
              <a:rPr lang="sl-SI" sz="1800" dirty="0"/>
              <a:t>koordinacija z društvom Tačke pomagačke; obiski drugih psov v vrtcu in v SVŠGUGL</a:t>
            </a:r>
          </a:p>
          <a:p>
            <a:pPr lvl="0"/>
            <a:r>
              <a:rPr lang="sl-SI" sz="1800" dirty="0"/>
              <a:t>celoletna koordinacija prostovoljk – obiski v OŠ M Jarca</a:t>
            </a:r>
          </a:p>
          <a:p>
            <a:pPr lvl="0"/>
            <a:r>
              <a:rPr lang="sl-SI" sz="1800" dirty="0"/>
              <a:t>predstavitev študentom PeF, pogovori s študenti in z diplomanti PeF in FF</a:t>
            </a:r>
          </a:p>
          <a:p>
            <a:pPr lvl="0"/>
            <a:r>
              <a:rPr lang="sl-SI" sz="1800" dirty="0"/>
              <a:t>informativni dan</a:t>
            </a:r>
          </a:p>
          <a:p>
            <a:r>
              <a:rPr lang="sl-SI" sz="1800" dirty="0"/>
              <a:t>izvedba celodnevnega strokovnega seminarja (</a:t>
            </a:r>
            <a:r>
              <a:rPr lang="sl-SI" sz="1800" dirty="0" err="1"/>
              <a:t>Katis</a:t>
            </a:r>
            <a:r>
              <a:rPr lang="sl-SI" sz="1800" dirty="0"/>
              <a:t>)</a:t>
            </a:r>
          </a:p>
          <a:p>
            <a:pPr lvl="0"/>
            <a:r>
              <a:rPr lang="sl-SI" sz="1800" dirty="0"/>
              <a:t>aktivna udeležba na mednarodni konferenci </a:t>
            </a:r>
            <a:r>
              <a:rPr lang="sl-SI" sz="1800" dirty="0">
                <a:solidFill>
                  <a:schemeClr val="tx1"/>
                </a:solidFill>
              </a:rPr>
              <a:t>Promocija </a:t>
            </a:r>
            <a:r>
              <a:rPr lang="sl-SI" sz="1800" dirty="0" err="1">
                <a:solidFill>
                  <a:schemeClr val="tx1"/>
                </a:solidFill>
              </a:rPr>
              <a:t>psihofozičnega</a:t>
            </a:r>
            <a:r>
              <a:rPr lang="sl-SI" sz="1800" dirty="0">
                <a:solidFill>
                  <a:schemeClr val="tx1"/>
                </a:solidFill>
              </a:rPr>
              <a:t> zdravja otrok in mladostnikov (izvedba aprila 2020 na daljavo)</a:t>
            </a:r>
            <a:endParaRPr lang="sl-SI" sz="1800" dirty="0"/>
          </a:p>
          <a:p>
            <a:pPr lvl="0"/>
            <a:r>
              <a:rPr lang="sl-SI" sz="1800" dirty="0"/>
              <a:t>koordinacija Mreže Šolski pes </a:t>
            </a:r>
          </a:p>
          <a:p>
            <a:pPr lvl="0"/>
            <a:endParaRPr lang="sl-SI" sz="1800" dirty="0"/>
          </a:p>
          <a:p>
            <a:pPr marL="0" lvl="0" indent="0">
              <a:buNone/>
            </a:pPr>
            <a:r>
              <a:rPr lang="sl-SI" sz="1800" dirty="0"/>
              <a:t>opomba: Zaradi izrednih razmer spomladi 2020 so se tudi </a:t>
            </a:r>
            <a:r>
              <a:rPr lang="sl-SI" sz="1800" dirty="0" err="1"/>
              <a:t>Šapine</a:t>
            </a:r>
            <a:r>
              <a:rPr lang="sl-SI" sz="1800" dirty="0"/>
              <a:t> dejavnosti premaknile za računalnik, kjer je večinoma dremala – kar pri svojih zrelih letih tudi najraje dela </a:t>
            </a:r>
            <a:r>
              <a:rPr lang="sl-SI" sz="1800" dirty="0">
                <a:sym typeface="Wingdings" panose="05000000000000000000" pitchFamily="2" charset="2"/>
              </a:rPr>
              <a:t>.</a:t>
            </a:r>
            <a:endParaRPr lang="sl-SI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70" y="166547"/>
            <a:ext cx="1115616" cy="11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332656"/>
            <a:ext cx="1440161" cy="5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B9C3-E23A-4A86-9AA2-78C65C3B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5229200"/>
            <a:ext cx="3384376" cy="1628800"/>
          </a:xfrm>
        </p:spPr>
        <p:txBody>
          <a:bodyPr>
            <a:normAutofit/>
          </a:bodyPr>
          <a:lstStyle/>
          <a:p>
            <a:pPr algn="l"/>
            <a:r>
              <a:rPr lang="sl-SI" sz="1800" dirty="0"/>
              <a:t>Drugošolke, ki že drugo leto kot prostovoljke obiskujejo otroke v bližnji osnovni šoli. Bravo, dekleta!</a:t>
            </a:r>
            <a:endParaRPr lang="LID4096" sz="1800" dirty="0"/>
          </a:p>
        </p:txBody>
      </p:sp>
      <p:pic>
        <p:nvPicPr>
          <p:cNvPr id="5" name="Content Placeholder 4" descr="A picture containing grass, outdoor, sitting, small&#10;&#10;Description automatically generated">
            <a:extLst>
              <a:ext uri="{FF2B5EF4-FFF2-40B4-BE49-F238E27FC236}">
                <a16:creationId xmlns:a16="http://schemas.microsoft.com/office/drawing/2014/main" id="{FCF84BB6-CEEF-4225-AFB9-0095E6103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93" y="1220753"/>
            <a:ext cx="5952663" cy="4464497"/>
          </a:xfrm>
        </p:spPr>
      </p:pic>
      <p:pic>
        <p:nvPicPr>
          <p:cNvPr id="9" name="Picture 8" descr="A person and a dog sitting in the grass&#10;&#10;Description automatically generated">
            <a:extLst>
              <a:ext uri="{FF2B5EF4-FFF2-40B4-BE49-F238E27FC236}">
                <a16:creationId xmlns:a16="http://schemas.microsoft.com/office/drawing/2014/main" id="{DBF47049-1D01-4E9B-9521-68E13FA7A0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499" r="12989" b="-2499"/>
          <a:stretch/>
        </p:blipFill>
        <p:spPr>
          <a:xfrm>
            <a:off x="5508105" y="476669"/>
            <a:ext cx="3243280" cy="37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6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2020/2021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35015"/>
            <a:ext cx="8229600" cy="4890329"/>
          </a:xfrm>
        </p:spPr>
        <p:txBody>
          <a:bodyPr>
            <a:noAutofit/>
          </a:bodyPr>
          <a:lstStyle/>
          <a:p>
            <a:pPr lvl="0"/>
            <a:r>
              <a:rPr lang="sl-SI" sz="1800" dirty="0"/>
              <a:t>le 7 delovnih dni pri pouku</a:t>
            </a:r>
          </a:p>
          <a:p>
            <a:r>
              <a:rPr lang="sl-SI" sz="1800" dirty="0"/>
              <a:t>izvedba ʺtabora“ za četrtošolce – priprave na maturo – zaradi okoliščin kar v prostorih SVŠGUGL</a:t>
            </a:r>
          </a:p>
          <a:p>
            <a:pPr lvl="0"/>
            <a:r>
              <a:rPr lang="sl-SI" sz="1800" dirty="0"/>
              <a:t>koordinacija z društvom Tačke pomagačke; obiski drugih psov v vrtcu Jelka</a:t>
            </a:r>
          </a:p>
          <a:p>
            <a:r>
              <a:rPr lang="sl-SI" sz="1800" dirty="0"/>
              <a:t>izvedba celodnevnega strokovnega seminarja (</a:t>
            </a:r>
            <a:r>
              <a:rPr lang="sl-SI" sz="1800" dirty="0" err="1"/>
              <a:t>Katis</a:t>
            </a:r>
            <a:r>
              <a:rPr lang="sl-SI" sz="1800" dirty="0"/>
              <a:t>)</a:t>
            </a:r>
          </a:p>
          <a:p>
            <a:pPr lvl="0"/>
            <a:r>
              <a:rPr lang="sl-SI" sz="1800" dirty="0"/>
              <a:t>koordinacija Mreže Šolski pes </a:t>
            </a:r>
          </a:p>
          <a:p>
            <a:pPr lvl="0"/>
            <a:endParaRPr lang="sl-SI" sz="1800" dirty="0"/>
          </a:p>
          <a:p>
            <a:pPr marL="0" lvl="0" indent="0" algn="just">
              <a:buNone/>
            </a:pPr>
            <a:r>
              <a:rPr lang="sl-SI" sz="1800" dirty="0"/>
              <a:t>opomba: Velik del šolskega leta smo imeli pouk na daljavo. Šapa ga je intenzivno spremljala s svoje blazine v dnevni sobi. </a:t>
            </a:r>
          </a:p>
          <a:p>
            <a:pPr marL="0" lvl="0" indent="0" algn="just">
              <a:buNone/>
            </a:pPr>
            <a:r>
              <a:rPr lang="sl-SI" sz="1800" dirty="0"/>
              <a:t>Ko so se spomladi dijaki vrnili v šolo, smo morali uvesti bistveno spremembo – matične učilnice za oddelke. Zato učilnica B302 ni mogla ostati </a:t>
            </a:r>
            <a:r>
              <a:rPr lang="sl-SI" sz="1800" dirty="0" err="1"/>
              <a:t>Šapina</a:t>
            </a:r>
            <a:r>
              <a:rPr lang="sl-SI" sz="1800" dirty="0"/>
              <a:t> učilnica.</a:t>
            </a:r>
            <a:r>
              <a:rPr lang="sl-SI" sz="1800" dirty="0">
                <a:sym typeface="Wingdings" panose="05000000000000000000" pitchFamily="2" charset="2"/>
              </a:rPr>
              <a:t> Pouk matematike zdaj poteka vsako uro v drugi učilnici, kar Šapi preprečuje preživljanje ur v njenem stalnem kotu ob katedru, kjer je povsem domača. Selitev med učilnicami pomeni tudi veliko hoje po stopnicah. To je poleg </a:t>
            </a:r>
            <a:r>
              <a:rPr lang="sl-SI" sz="1800" dirty="0" err="1">
                <a:sym typeface="Wingdings" panose="05000000000000000000" pitchFamily="2" charset="2"/>
              </a:rPr>
              <a:t>Šapinih</a:t>
            </a:r>
            <a:r>
              <a:rPr lang="sl-SI" sz="1800" dirty="0">
                <a:sym typeface="Wingdings" panose="05000000000000000000" pitchFamily="2" charset="2"/>
              </a:rPr>
              <a:t> zrelih let razlog, da k pouku pride le še izjemoma.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70" y="166547"/>
            <a:ext cx="1115616" cy="11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332656"/>
            <a:ext cx="1440161" cy="5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1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F254-5C7C-4769-A9A4-985035CE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…tudi Šapa dela </a:t>
            </a:r>
            <a:r>
              <a:rPr lang="sl-SI" dirty="0" err="1"/>
              <a:t>online</a:t>
            </a:r>
            <a:r>
              <a:rPr lang="sl-SI" dirty="0"/>
              <a:t>…</a:t>
            </a:r>
            <a:endParaRPr lang="LID4096" dirty="0"/>
          </a:p>
        </p:txBody>
      </p:sp>
      <p:pic>
        <p:nvPicPr>
          <p:cNvPr id="5" name="Content Placeholder 4" descr="A dog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8C71966B-2A9B-4AE5-B7A7-AF435680A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13" y="1600200"/>
            <a:ext cx="6781573" cy="4525963"/>
          </a:xfrm>
        </p:spPr>
      </p:pic>
    </p:spTree>
    <p:extLst>
      <p:ext uri="{BB962C8B-B14F-4D97-AF65-F5344CB8AC3E}">
        <p14:creationId xmlns:p14="http://schemas.microsoft.com/office/powerpoint/2010/main" val="4022377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2540" y="275182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2021/2022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123133"/>
            <a:ext cx="8229600" cy="4381947"/>
          </a:xfrm>
        </p:spPr>
        <p:txBody>
          <a:bodyPr>
            <a:noAutofit/>
          </a:bodyPr>
          <a:lstStyle/>
          <a:p>
            <a:pPr lvl="0"/>
            <a:r>
              <a:rPr lang="sl-SI" sz="1800" dirty="0"/>
              <a:t>2 obiska v vrtcu Jelka (modul Otrok in pes)</a:t>
            </a:r>
          </a:p>
          <a:p>
            <a:pPr lvl="0"/>
            <a:r>
              <a:rPr lang="sl-SI" sz="1800" dirty="0"/>
              <a:t>4 dnevi z maturanti; izvedba ʺtabora“ – priprave na maturo – zaradi okoliščin kar v prostorih SVŠGUGL</a:t>
            </a:r>
          </a:p>
          <a:p>
            <a:pPr lvl="0"/>
            <a:r>
              <a:rPr lang="sl-SI" sz="1800" dirty="0"/>
              <a:t>delavnica z dijakinjami modula Otrok in pes</a:t>
            </a:r>
          </a:p>
          <a:p>
            <a:pPr lvl="0"/>
            <a:r>
              <a:rPr lang="sl-SI" sz="1800" dirty="0"/>
              <a:t>delavnica z dijaki drugega letnika (ob zaključku šolskega leta)</a:t>
            </a:r>
          </a:p>
          <a:p>
            <a:pPr lvl="0"/>
            <a:r>
              <a:rPr lang="sl-SI" sz="1800" dirty="0"/>
              <a:t>koordinacija z društvom Tačke pomagačke; obiski drugih psov v vrtcu Jelka</a:t>
            </a:r>
          </a:p>
          <a:p>
            <a:r>
              <a:rPr lang="sl-SI" sz="1800" dirty="0"/>
              <a:t>izvedba celodnevnega strokovnega seminarja (</a:t>
            </a:r>
            <a:r>
              <a:rPr lang="sl-SI" sz="1800" dirty="0" err="1"/>
              <a:t>Katis</a:t>
            </a:r>
            <a:r>
              <a:rPr lang="sl-SI" sz="1800" dirty="0"/>
              <a:t>)</a:t>
            </a:r>
          </a:p>
          <a:p>
            <a:pPr lvl="0"/>
            <a:r>
              <a:rPr lang="sl-SI" sz="1800" dirty="0"/>
              <a:t>koordinacija Mreže Šolski pes </a:t>
            </a:r>
          </a:p>
          <a:p>
            <a:pPr lvl="0"/>
            <a:endParaRPr lang="sl-SI" sz="1800" dirty="0"/>
          </a:p>
          <a:p>
            <a:pPr marL="0" lvl="0" indent="0" algn="just">
              <a:buNone/>
            </a:pPr>
            <a:r>
              <a:rPr lang="sl-SI" sz="1800" dirty="0"/>
              <a:t>Zaradi ukrepov ob epidemiji so dijaki še vedno delali v matičnih učilnicah, zato je pouk matematike potekal vsako uro v drugi učilnici, občasno tudi na daljavo. Šapa je tako ostajala doma, stopnice so zanjo vse večja ovira. Tudi celodnevna prisotnost v šoli je pri njenih letih prevelik zalogaj. </a:t>
            </a:r>
            <a:endParaRPr lang="sl-SI" sz="18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70" y="314962"/>
            <a:ext cx="1115616" cy="11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613453"/>
            <a:ext cx="1440161" cy="5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1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F254-5C7C-4769-A9A4-985035CE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…maturitetni tabor v SVŠGUGL…</a:t>
            </a:r>
            <a:endParaRPr lang="LID4096" dirty="0"/>
          </a:p>
        </p:txBody>
      </p:sp>
      <p:pic>
        <p:nvPicPr>
          <p:cNvPr id="7" name="Content Placeholder 6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BB33A567-6B98-4B9E-60BD-893ECB114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4"/>
          <a:stretch/>
        </p:blipFill>
        <p:spPr>
          <a:xfrm>
            <a:off x="1331640" y="1556792"/>
            <a:ext cx="6480720" cy="4742975"/>
          </a:xfrm>
        </p:spPr>
      </p:pic>
    </p:spTree>
    <p:extLst>
      <p:ext uri="{BB962C8B-B14F-4D97-AF65-F5344CB8AC3E}">
        <p14:creationId xmlns:p14="http://schemas.microsoft.com/office/powerpoint/2010/main" val="156391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66547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september 2022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338005"/>
            <a:ext cx="8229600" cy="5197070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sl-SI" sz="1800" dirty="0">
                <a:sym typeface="Wingdings" panose="05000000000000000000" pitchFamily="2" charset="2"/>
              </a:rPr>
              <a:t>Šapa je preživela lepo počitniško poletje, julija je praznovala štirinajsti rojstni dan (seveda s torto, kako bi drugače). Še vedno nam je neutrudno prinašala svoje igračke. Rada je bila z nami, rada je veliko in dobro jedla. Kadar je bilo le mogoče, je zabredla v Bohinjsko jezero in zaplavala. Njen korak pa je postajal vse bolj okoren – čeprav so nam veterinarji predpisali številna zdravila in prehranske dodatke za lajšanje težav. Ko je neke septembrske nedelje odklonila hrano in ko ni več zmogla stati na tačkah, smo s tesnobo v srcih slutili, kaj to pomeni… Božala sem jo, se ji zahvaljevala, spala sem ob njej, se posvetovala z veterinarji. Naredila sem čisto vse, kar je bilo mogoče. </a:t>
            </a:r>
          </a:p>
          <a:p>
            <a:pPr marL="0" lvl="0" indent="0" algn="just">
              <a:buNone/>
            </a:pPr>
            <a:endParaRPr lang="sl-SI" sz="1800" dirty="0">
              <a:sym typeface="Wingdings" panose="05000000000000000000" pitchFamily="2" charset="2"/>
            </a:endParaRPr>
          </a:p>
          <a:p>
            <a:pPr marL="0" lvl="0" indent="0" algn="just">
              <a:buNone/>
            </a:pPr>
            <a:r>
              <a:rPr lang="sl-SI" sz="1800" dirty="0">
                <a:sym typeface="Wingdings" panose="05000000000000000000" pitchFamily="2" charset="2"/>
              </a:rPr>
              <a:t>Ko se je poslavljalo poletje, je v tihi četrtkovi noči naša zlata Šapica iz mojega naročja </a:t>
            </a:r>
            <a:r>
              <a:rPr lang="sl-SI" sz="1800" dirty="0" err="1">
                <a:sym typeface="Wingdings" panose="05000000000000000000" pitchFamily="2" charset="2"/>
              </a:rPr>
              <a:t>odtačkala</a:t>
            </a:r>
            <a:r>
              <a:rPr lang="sl-SI" sz="1800" dirty="0">
                <a:sym typeface="Wingdings" panose="05000000000000000000" pitchFamily="2" charset="2"/>
              </a:rPr>
              <a:t> med zvezde. Bila je povsem mirna in zaupljiva, prav taka, kot je bila vedno.</a:t>
            </a:r>
          </a:p>
          <a:p>
            <a:pPr marL="0" lvl="0" indent="0" algn="just">
              <a:buNone/>
            </a:pPr>
            <a:endParaRPr lang="sl-SI" sz="1800" dirty="0">
              <a:sym typeface="Wingdings" panose="05000000000000000000" pitchFamily="2" charset="2"/>
            </a:endParaRPr>
          </a:p>
          <a:p>
            <a:pPr marL="0" lvl="0" indent="0" algn="just">
              <a:buNone/>
            </a:pPr>
            <a:r>
              <a:rPr lang="sl-SI" sz="1800" dirty="0">
                <a:sym typeface="Wingdings" panose="05000000000000000000" pitchFamily="2" charset="2"/>
              </a:rPr>
              <a:t>Tukaj beseda zastane. Praznino, ki je nastala po </a:t>
            </a:r>
            <a:r>
              <a:rPr lang="sl-SI" sz="1800" dirty="0" err="1">
                <a:sym typeface="Wingdings" panose="05000000000000000000" pitchFamily="2" charset="2"/>
              </a:rPr>
              <a:t>Šapinem</a:t>
            </a:r>
            <a:r>
              <a:rPr lang="sl-SI" sz="1800" dirty="0">
                <a:sym typeface="Wingdings" panose="05000000000000000000" pitchFamily="2" charset="2"/>
              </a:rPr>
              <a:t> slovesu, nekateri razumejo, drugi pač ne. Ni besed, ki bi opisale, kako močno jo pogrešam.</a:t>
            </a:r>
          </a:p>
          <a:p>
            <a:pPr marL="0" lvl="0" indent="0" algn="just">
              <a:buNone/>
            </a:pPr>
            <a:endParaRPr lang="sl-SI" sz="1800" dirty="0">
              <a:sym typeface="Wingdings" panose="05000000000000000000" pitchFamily="2" charset="2"/>
            </a:endParaRPr>
          </a:p>
          <a:p>
            <a:pPr marL="0" lvl="0" indent="0" algn="just">
              <a:buNone/>
            </a:pPr>
            <a:r>
              <a:rPr lang="sl-SI" sz="1800" dirty="0">
                <a:sym typeface="Wingdings" panose="05000000000000000000" pitchFamily="2" charset="2"/>
              </a:rPr>
              <a:t>Leta, ki smo jih preživeli s Šapo, so bila velik privilegij. Najprej zame in za mojo družino, potem pa tudi za našo šolo in za dijake, ki jim je kuža v šoli veliko pomenil. </a:t>
            </a:r>
          </a:p>
          <a:p>
            <a:pPr marL="0" lvl="0" indent="0" algn="just">
              <a:buNone/>
            </a:pPr>
            <a:endParaRPr lang="sl-SI" sz="18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36" y="186437"/>
            <a:ext cx="1115616" cy="11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4419"/>
            <a:ext cx="1440161" cy="5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0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Šapa, HVALA!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8402" y="1328274"/>
            <a:ext cx="8229600" cy="5197070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sl-SI" sz="1800" dirty="0"/>
              <a:t>…</a:t>
            </a:r>
            <a:r>
              <a:rPr lang="en-US" sz="1800" dirty="0"/>
              <a:t> za </a:t>
            </a:r>
            <a:r>
              <a:rPr lang="en-US" sz="1800" dirty="0" err="1"/>
              <a:t>vso</a:t>
            </a:r>
            <a:r>
              <a:rPr lang="en-US" sz="1800" dirty="0"/>
              <a:t> </a:t>
            </a:r>
            <a:r>
              <a:rPr lang="en-US" sz="1800" dirty="0" err="1"/>
              <a:t>ljubezen</a:t>
            </a:r>
            <a:r>
              <a:rPr lang="en-US" sz="1800" dirty="0"/>
              <a:t>. </a:t>
            </a:r>
            <a:r>
              <a:rPr lang="en-US" sz="1800" dirty="0" err="1"/>
              <a:t>Vsak</a:t>
            </a:r>
            <a:r>
              <a:rPr lang="en-US" sz="1800" dirty="0"/>
              <a:t> dan, </a:t>
            </a:r>
            <a:r>
              <a:rPr lang="en-US" sz="1800" dirty="0" err="1"/>
              <a:t>vsako</a:t>
            </a:r>
            <a:r>
              <a:rPr lang="en-US" sz="1800" dirty="0"/>
              <a:t> </a:t>
            </a:r>
            <a:r>
              <a:rPr lang="en-US" sz="1800" dirty="0" err="1"/>
              <a:t>uro</a:t>
            </a:r>
            <a:r>
              <a:rPr lang="en-US" sz="1800" dirty="0"/>
              <a:t>, </a:t>
            </a:r>
            <a:r>
              <a:rPr lang="en-US" sz="1800" dirty="0" err="1"/>
              <a:t>vsak</a:t>
            </a:r>
            <a:r>
              <a:rPr lang="en-US" sz="1800" dirty="0"/>
              <a:t> </a:t>
            </a:r>
            <a:r>
              <a:rPr lang="en-US" sz="1800" dirty="0" err="1"/>
              <a:t>trenutek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jo </a:t>
            </a:r>
            <a:r>
              <a:rPr lang="en-US" sz="1800" dirty="0" err="1"/>
              <a:t>sejala</a:t>
            </a:r>
            <a:r>
              <a:rPr lang="en-US" sz="1800" dirty="0"/>
              <a:t> </a:t>
            </a:r>
            <a:r>
              <a:rPr lang="en-US" sz="1800" dirty="0" err="1"/>
              <a:t>doma</a:t>
            </a:r>
            <a:r>
              <a:rPr lang="en-US" sz="1800" dirty="0"/>
              <a:t>, pa </a:t>
            </a:r>
            <a:r>
              <a:rPr lang="en-US" sz="1800" dirty="0" err="1"/>
              <a:t>si</a:t>
            </a:r>
            <a:r>
              <a:rPr lang="en-US" sz="1800" dirty="0"/>
              <a:t> je </a:t>
            </a:r>
            <a:r>
              <a:rPr lang="en-US" sz="1800" dirty="0" err="1"/>
              <a:t>imela</a:t>
            </a:r>
            <a:r>
              <a:rPr lang="en-US" sz="1800" dirty="0"/>
              <a:t> </a:t>
            </a:r>
            <a:r>
              <a:rPr lang="en-US" sz="1800" dirty="0" err="1"/>
              <a:t>še</a:t>
            </a:r>
            <a:r>
              <a:rPr lang="en-US" sz="1800" dirty="0"/>
              <a:t> </a:t>
            </a:r>
            <a:r>
              <a:rPr lang="en-US" sz="1800" dirty="0" err="1"/>
              <a:t>dovolj</a:t>
            </a:r>
            <a:r>
              <a:rPr lang="en-US" sz="1800" dirty="0"/>
              <a:t>, da </a:t>
            </a:r>
            <a:r>
              <a:rPr lang="en-US" sz="1800" dirty="0" err="1"/>
              <a:t>si</a:t>
            </a:r>
            <a:r>
              <a:rPr lang="en-US" sz="1800" dirty="0"/>
              <a:t> jo </a:t>
            </a:r>
            <a:r>
              <a:rPr lang="en-US" sz="1800" dirty="0" err="1"/>
              <a:t>natresla</a:t>
            </a:r>
            <a:r>
              <a:rPr lang="en-US" sz="1800" dirty="0"/>
              <a:t> </a:t>
            </a:r>
            <a:r>
              <a:rPr lang="en-US" sz="1800" dirty="0" err="1"/>
              <a:t>še</a:t>
            </a:r>
            <a:r>
              <a:rPr lang="en-US" sz="1800" dirty="0"/>
              <a:t> v </a:t>
            </a:r>
            <a:r>
              <a:rPr lang="en-US" sz="1800" dirty="0" err="1"/>
              <a:t>šolah</a:t>
            </a:r>
            <a:r>
              <a:rPr lang="en-US" sz="1800" dirty="0"/>
              <a:t> in </a:t>
            </a:r>
            <a:r>
              <a:rPr lang="en-US" sz="1800" dirty="0" err="1"/>
              <a:t>vrtcih</a:t>
            </a:r>
            <a:r>
              <a:rPr lang="en-US" sz="1800" dirty="0"/>
              <a:t>. </a:t>
            </a:r>
            <a:r>
              <a:rPr lang="en-US" sz="1800" dirty="0" err="1"/>
              <a:t>Hvala</a:t>
            </a:r>
            <a:r>
              <a:rPr lang="en-US" sz="1800" dirty="0"/>
              <a:t>, </a:t>
            </a:r>
            <a:r>
              <a:rPr lang="en-US" sz="1800" dirty="0" err="1"/>
              <a:t>ker</a:t>
            </a:r>
            <a:r>
              <a:rPr lang="en-US" sz="1800" dirty="0"/>
              <a:t> je </a:t>
            </a:r>
            <a:r>
              <a:rPr lang="en-US" sz="1800" dirty="0" err="1"/>
              <a:t>najina</a:t>
            </a:r>
            <a:r>
              <a:rPr lang="en-US" sz="1800" dirty="0"/>
              <a:t> pot </a:t>
            </a:r>
            <a:r>
              <a:rPr lang="en-US" sz="1800" dirty="0" err="1"/>
              <a:t>zaradi</a:t>
            </a:r>
            <a:r>
              <a:rPr lang="en-US" sz="1800" dirty="0"/>
              <a:t> </a:t>
            </a:r>
            <a:r>
              <a:rPr lang="en-US" sz="1800" dirty="0" err="1"/>
              <a:t>tebe</a:t>
            </a:r>
            <a:r>
              <a:rPr lang="en-US" sz="1800" dirty="0"/>
              <a:t>, </a:t>
            </a:r>
            <a:r>
              <a:rPr lang="en-US" sz="1800" dirty="0" err="1"/>
              <a:t>zaradi</a:t>
            </a:r>
            <a:r>
              <a:rPr lang="en-US" sz="1800" dirty="0"/>
              <a:t> </a:t>
            </a:r>
            <a:r>
              <a:rPr lang="en-US" sz="1800" dirty="0" err="1"/>
              <a:t>tvoje</a:t>
            </a:r>
            <a:r>
              <a:rPr lang="en-US" sz="1800" dirty="0"/>
              <a:t> </a:t>
            </a:r>
            <a:r>
              <a:rPr lang="en-US" sz="1800" dirty="0" err="1"/>
              <a:t>nežnosti</a:t>
            </a:r>
            <a:r>
              <a:rPr lang="en-US" sz="1800" dirty="0"/>
              <a:t>, topline</a:t>
            </a:r>
            <a:r>
              <a:rPr lang="sl-SI" sz="1800" dirty="0"/>
              <a:t> in</a:t>
            </a:r>
            <a:r>
              <a:rPr lang="en-US" sz="1800" dirty="0"/>
              <a:t> </a:t>
            </a:r>
            <a:r>
              <a:rPr lang="en-US" sz="1800" dirty="0" err="1"/>
              <a:t>navihanosti</a:t>
            </a:r>
            <a:r>
              <a:rPr lang="en-US" sz="1800" dirty="0"/>
              <a:t> </a:t>
            </a:r>
            <a:r>
              <a:rPr lang="en-US" sz="1800" dirty="0" err="1"/>
              <a:t>pustila</a:t>
            </a:r>
            <a:r>
              <a:rPr lang="en-US" sz="1800" dirty="0"/>
              <a:t> </a:t>
            </a:r>
            <a:r>
              <a:rPr lang="en-US" sz="1800" dirty="0" err="1"/>
              <a:t>veliko</a:t>
            </a:r>
            <a:r>
              <a:rPr lang="en-US" sz="1800" dirty="0"/>
              <a:t> </a:t>
            </a:r>
            <a:r>
              <a:rPr lang="en-US" sz="1800" dirty="0" err="1"/>
              <a:t>sledi</a:t>
            </a:r>
            <a:r>
              <a:rPr lang="en-US" sz="1800" dirty="0"/>
              <a:t>. </a:t>
            </a:r>
            <a:r>
              <a:rPr lang="en-US" sz="1800" dirty="0" err="1"/>
              <a:t>Hvala</a:t>
            </a:r>
            <a:r>
              <a:rPr lang="en-US" sz="1800" dirty="0"/>
              <a:t>, </a:t>
            </a:r>
            <a:r>
              <a:rPr lang="en-US" sz="1800" dirty="0" err="1"/>
              <a:t>ker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mi </a:t>
            </a:r>
            <a:r>
              <a:rPr lang="en-US" sz="1800" dirty="0" err="1"/>
              <a:t>vedno</a:t>
            </a:r>
            <a:r>
              <a:rPr lang="en-US" sz="1800" dirty="0"/>
              <a:t> </a:t>
            </a:r>
            <a:r>
              <a:rPr lang="en-US" sz="1800" dirty="0" err="1"/>
              <a:t>zaupala</a:t>
            </a:r>
            <a:r>
              <a:rPr lang="en-US" sz="1800" dirty="0"/>
              <a:t> in </a:t>
            </a:r>
            <a:r>
              <a:rPr lang="en-US" sz="1800" dirty="0" err="1"/>
              <a:t>ker</a:t>
            </a:r>
            <a:r>
              <a:rPr lang="en-US" sz="1800" dirty="0"/>
              <a:t>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lahko</a:t>
            </a:r>
            <a:r>
              <a:rPr lang="en-US" sz="1800" dirty="0"/>
              <a:t> </a:t>
            </a:r>
            <a:r>
              <a:rPr lang="en-US" sz="1800" dirty="0" err="1"/>
              <a:t>jaz</a:t>
            </a:r>
            <a:r>
              <a:rPr lang="en-US" sz="1800" dirty="0"/>
              <a:t> </a:t>
            </a:r>
            <a:r>
              <a:rPr lang="en-US" sz="1800" dirty="0" err="1"/>
              <a:t>vedno</a:t>
            </a:r>
            <a:r>
              <a:rPr lang="en-US" sz="1800" dirty="0"/>
              <a:t> </a:t>
            </a:r>
            <a:r>
              <a:rPr lang="en-US" sz="1800" dirty="0" err="1"/>
              <a:t>zaupala</a:t>
            </a:r>
            <a:r>
              <a:rPr lang="en-US" sz="1800" dirty="0"/>
              <a:t> </a:t>
            </a:r>
            <a:r>
              <a:rPr lang="en-US" sz="1800" dirty="0" err="1"/>
              <a:t>tebi</a:t>
            </a:r>
            <a:r>
              <a:rPr lang="en-US" sz="1800" dirty="0"/>
              <a:t>. </a:t>
            </a:r>
            <a:r>
              <a:rPr lang="en-US" sz="1800" dirty="0" err="1"/>
              <a:t>Saj</a:t>
            </a:r>
            <a:r>
              <a:rPr lang="en-US" sz="1800" dirty="0"/>
              <a:t> </a:t>
            </a:r>
            <a:r>
              <a:rPr lang="en-US" sz="1800" dirty="0" err="1"/>
              <a:t>veš</a:t>
            </a:r>
            <a:r>
              <a:rPr lang="en-US" sz="1800" dirty="0"/>
              <a:t>, </a:t>
            </a:r>
            <a:r>
              <a:rPr lang="en-US" sz="1800" dirty="0" err="1"/>
              <a:t>jaz</a:t>
            </a:r>
            <a:r>
              <a:rPr lang="en-US" sz="1800" dirty="0"/>
              <a:t>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bila</a:t>
            </a:r>
            <a:r>
              <a:rPr lang="en-US" sz="1800" dirty="0"/>
              <a:t> </a:t>
            </a:r>
            <a:r>
              <a:rPr lang="en-US" sz="1800" dirty="0" err="1"/>
              <a:t>samo</a:t>
            </a:r>
            <a:r>
              <a:rPr lang="en-US" sz="1800" dirty="0"/>
              <a:t> </a:t>
            </a:r>
            <a:r>
              <a:rPr lang="en-US" sz="1800" dirty="0" err="1"/>
              <a:t>druga</a:t>
            </a:r>
            <a:r>
              <a:rPr lang="en-US" sz="1800" dirty="0"/>
              <a:t> </a:t>
            </a:r>
            <a:r>
              <a:rPr lang="en-US" sz="1800" dirty="0" err="1"/>
              <a:t>stran</a:t>
            </a:r>
            <a:r>
              <a:rPr lang="en-US" sz="1800" dirty="0"/>
              <a:t> </a:t>
            </a:r>
            <a:r>
              <a:rPr lang="en-US" sz="1800" dirty="0" err="1"/>
              <a:t>vrvice</a:t>
            </a:r>
            <a:r>
              <a:rPr lang="en-US" sz="1800" dirty="0"/>
              <a:t>, </a:t>
            </a:r>
            <a:r>
              <a:rPr lang="en-US" sz="1800" dirty="0" err="1"/>
              <a:t>ti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bila</a:t>
            </a:r>
            <a:r>
              <a:rPr lang="en-US" sz="1800" dirty="0"/>
              <a:t> </a:t>
            </a:r>
            <a:r>
              <a:rPr lang="en-US" sz="1800" dirty="0" err="1"/>
              <a:t>glavna</a:t>
            </a:r>
            <a:r>
              <a:rPr lang="en-US" sz="1800" dirty="0"/>
              <a:t>... </a:t>
            </a:r>
            <a:r>
              <a:rPr lang="en-US" sz="1800" dirty="0" err="1"/>
              <a:t>Nepozabna</a:t>
            </a:r>
            <a:r>
              <a:rPr lang="en-US" sz="1800" dirty="0"/>
              <a:t>...</a:t>
            </a:r>
            <a:r>
              <a:rPr lang="sl-SI" sz="1800" dirty="0"/>
              <a:t> Za vedno ostajaš z mano in jaz s tabo… Hvala! </a:t>
            </a:r>
          </a:p>
          <a:p>
            <a:pPr marL="0" lvl="0" indent="0" algn="just">
              <a:buNone/>
            </a:pPr>
            <a:endParaRPr lang="sl-SI" sz="1400" dirty="0"/>
          </a:p>
          <a:p>
            <a:pPr marL="0" lvl="0" indent="0" algn="just">
              <a:buNone/>
            </a:pPr>
            <a:r>
              <a:rPr lang="sl-SI" sz="1400" dirty="0"/>
              <a:t>		</a:t>
            </a:r>
          </a:p>
          <a:p>
            <a:pPr marL="0" lvl="0" indent="0" algn="just">
              <a:buNone/>
            </a:pPr>
            <a:r>
              <a:rPr lang="sl-SI" sz="1800" dirty="0">
                <a:sym typeface="Wingdings" panose="05000000000000000000" pitchFamily="2" charset="2"/>
              </a:rPr>
              <a:t>V spomin na Šapo bo:</a:t>
            </a: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še naprej delovala Mreža Šolski pes, ki združuje že 35 slovenskih šol, v katerih redno delajo šolski terapevtski psi</a:t>
            </a: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še naprej potekal izbirni modul Otrok in pes za maturante programa predšolska vzgoja SVŠGUGL</a:t>
            </a: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še naprej potekalo sodelovanje z društvom Tačke pomagačke (in občasni obiski terapevtskih psov v posameznih oddelkih)</a:t>
            </a: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še naprej potekal vsakoletni </a:t>
            </a:r>
            <a:r>
              <a:rPr lang="sl-SI" sz="1800" dirty="0"/>
              <a:t>celodnevni strokovni seminar (</a:t>
            </a:r>
            <a:r>
              <a:rPr lang="sl-SI" sz="1800" dirty="0" err="1"/>
              <a:t>Katis</a:t>
            </a:r>
            <a:r>
              <a:rPr lang="sl-SI" sz="1800" dirty="0"/>
              <a:t>)</a:t>
            </a:r>
            <a:endParaRPr lang="sl-SI" sz="1800" dirty="0">
              <a:sym typeface="Wingdings" panose="05000000000000000000" pitchFamily="2" charset="2"/>
            </a:endParaRP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v učilnici B302 ostal kup </a:t>
            </a:r>
            <a:r>
              <a:rPr lang="sl-SI" sz="1800" dirty="0" err="1">
                <a:sym typeface="Wingdings" panose="05000000000000000000" pitchFamily="2" charset="2"/>
              </a:rPr>
              <a:t>Šapinih</a:t>
            </a:r>
            <a:r>
              <a:rPr lang="sl-SI" sz="1800" dirty="0">
                <a:sym typeface="Wingdings" panose="05000000000000000000" pitchFamily="2" charset="2"/>
              </a:rPr>
              <a:t> fotografij</a:t>
            </a:r>
          </a:p>
          <a:p>
            <a:pPr lvl="0" algn="just"/>
            <a:r>
              <a:rPr lang="sl-SI" sz="1800" dirty="0">
                <a:sym typeface="Wingdings" panose="05000000000000000000" pitchFamily="2" charset="2"/>
              </a:rPr>
              <a:t>v učilnici B302 ostal </a:t>
            </a:r>
            <a:r>
              <a:rPr lang="sl-SI" sz="1800" dirty="0" err="1">
                <a:sym typeface="Wingdings" panose="05000000000000000000" pitchFamily="2" charset="2"/>
              </a:rPr>
              <a:t>Šapin</a:t>
            </a:r>
            <a:r>
              <a:rPr lang="sl-SI" sz="1800" dirty="0">
                <a:sym typeface="Wingdings" panose="05000000000000000000" pitchFamily="2" charset="2"/>
              </a:rPr>
              <a:t> portret, ki ga je narisal dijak Janez, zdaj študent ALUO</a:t>
            </a:r>
          </a:p>
          <a:p>
            <a:pPr marL="0" lvl="0" indent="0" algn="just">
              <a:buNone/>
            </a:pPr>
            <a:endParaRPr lang="sl-SI" sz="18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70" y="-36214"/>
            <a:ext cx="1115616" cy="11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332656"/>
            <a:ext cx="1440161" cy="506238"/>
          </a:xfrm>
          <a:prstGeom prst="rect">
            <a:avLst/>
          </a:prstGeom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1121741E-F30E-BA34-FD00-BCA4CC159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7550885" y="3028160"/>
            <a:ext cx="626541" cy="6082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73FBC19-D7F8-3C8B-6EF7-FAC5A71D8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6902800" y="2806672"/>
            <a:ext cx="626541" cy="6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2757" y="274274"/>
            <a:ext cx="6203032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Šapa v šoli 2012 - 2022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7274"/>
            <a:ext cx="8229600" cy="532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/>
              <a:t>Poleg vsega ostalega je Šapa v desetih letih dela v SVŠGUGL:</a:t>
            </a:r>
          </a:p>
          <a:p>
            <a:pPr marL="0" indent="0">
              <a:buNone/>
            </a:pPr>
            <a:endParaRPr lang="sl-SI" sz="1800" dirty="0"/>
          </a:p>
          <a:p>
            <a:r>
              <a:rPr lang="sl-SI" sz="1800" dirty="0"/>
              <a:t>preživela več kot petsto dni (!) v učilnicah naše šole </a:t>
            </a:r>
          </a:p>
          <a:p>
            <a:r>
              <a:rPr lang="sl-SI" sz="1800" dirty="0"/>
              <a:t>približno stokrat obiskala otroke v vrtcu Jelka</a:t>
            </a:r>
          </a:p>
          <a:p>
            <a:r>
              <a:rPr lang="sl-SI" sz="1800" dirty="0"/>
              <a:t>enajstkrat sodelovala na večdnevnih taborih (večinoma v CŠOD-jih)</a:t>
            </a:r>
          </a:p>
          <a:p>
            <a:r>
              <a:rPr lang="sl-SI" sz="1800" dirty="0"/>
              <a:t>in še in še – podrobnosti so na prejšnjih straneh…</a:t>
            </a:r>
          </a:p>
          <a:p>
            <a:pPr marL="0" indent="0">
              <a:buNone/>
            </a:pPr>
            <a:endParaRPr lang="sl-SI" sz="1800" dirty="0"/>
          </a:p>
          <a:p>
            <a:pPr marL="0" indent="0" algn="just">
              <a:lnSpc>
                <a:spcPct val="110000"/>
              </a:lnSpc>
              <a:buNone/>
            </a:pPr>
            <a:r>
              <a:rPr lang="sl-SI" sz="1800" dirty="0"/>
              <a:t>Predvsem pa je dokazala, kako zelo smiselno je odpreti šolska vrata šolanemu, usposobljenemu kužku. Številni dijaki so v teh desetih letih zatrjevali, da zaradi Šape raje prihajajo k pouku, da je šola zaradi nje manj stresna, da je matematika manj strašna. In koliko ganljivih sporočil so mi poslali, ko se je Šapa poslovila!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sl-SI" sz="1800" dirty="0"/>
              <a:t>Tudi zato verjamem, da bodo v prihodnje v šole še prihajali prijazni kužki, z njimi pa veselje, iskrenost, prisrčni odnosi, spoštljivost, dobronamernost – vse tisto, kar mora biti pri delu z mladimi poleg znanja tako zelo zelo pomembno. </a:t>
            </a:r>
            <a:endParaRPr lang="sl-SI" sz="1700" dirty="0"/>
          </a:p>
          <a:p>
            <a:pPr marL="0" indent="0" algn="just">
              <a:lnSpc>
                <a:spcPct val="110000"/>
              </a:lnSpc>
              <a:buNone/>
            </a:pPr>
            <a:endParaRPr lang="sl-SI" sz="1700" dirty="0"/>
          </a:p>
          <a:p>
            <a:pPr marL="0" indent="0" algn="r">
              <a:lnSpc>
                <a:spcPct val="110000"/>
              </a:lnSpc>
              <a:buNone/>
            </a:pPr>
            <a:r>
              <a:rPr lang="sl-SI" sz="1700" dirty="0"/>
              <a:t>		                   zapisala: Mojca Trampuš, s hvaležno mislijo na Šapo 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7640017" y="1752082"/>
            <a:ext cx="748341" cy="72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440161" cy="506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B292B3-E0F8-D924-6657-26CF02C48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56" y="289666"/>
            <a:ext cx="1115616" cy="1103220"/>
          </a:xfrm>
          <a:prstGeom prst="rect">
            <a:avLst/>
          </a:prstGeom>
        </p:spPr>
      </p:pic>
      <p:pic>
        <p:nvPicPr>
          <p:cNvPr id="8" name="Slika 5">
            <a:extLst>
              <a:ext uri="{FF2B5EF4-FFF2-40B4-BE49-F238E27FC236}">
                <a16:creationId xmlns:a16="http://schemas.microsoft.com/office/drawing/2014/main" id="{0AE4FD09-6FF9-391B-1D8C-D2F028793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6705935" y="1905260"/>
            <a:ext cx="748341" cy="7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0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17345"/>
          <a:stretch/>
        </p:blipFill>
        <p:spPr>
          <a:xfrm>
            <a:off x="5497599" y="1340768"/>
            <a:ext cx="3177369" cy="36004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5"/>
                </a:solidFill>
              </a:rPr>
              <a:t>šolsko leto 2012/2013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06084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okrog 80 delovnih dni pri pouku</a:t>
            </a:r>
          </a:p>
          <a:p>
            <a:r>
              <a:rPr lang="sl-SI" dirty="0"/>
              <a:t>okrog 30 srečanj v šolski knjižnici</a:t>
            </a:r>
          </a:p>
          <a:p>
            <a:r>
              <a:rPr lang="sl-SI" dirty="0"/>
              <a:t>spomladansko in jesensko rajanje</a:t>
            </a:r>
          </a:p>
          <a:p>
            <a:r>
              <a:rPr lang="sl-SI" dirty="0"/>
              <a:t>7 obiskov v vrtcih in OŠ</a:t>
            </a:r>
          </a:p>
          <a:p>
            <a:r>
              <a:rPr lang="sl-SI" dirty="0"/>
              <a:t>dan z razrednikom</a:t>
            </a:r>
          </a:p>
          <a:p>
            <a:r>
              <a:rPr lang="sl-SI" dirty="0"/>
              <a:t>informativni dan</a:t>
            </a:r>
          </a:p>
          <a:p>
            <a:r>
              <a:rPr lang="sl-SI" dirty="0"/>
              <a:t>vikend tabor v Osilnici</a:t>
            </a:r>
          </a:p>
          <a:p>
            <a:r>
              <a:rPr lang="sl-SI" dirty="0"/>
              <a:t>3 predstavitve študentom </a:t>
            </a:r>
            <a:r>
              <a:rPr lang="sl-SI" dirty="0" err="1"/>
              <a:t>PeF</a:t>
            </a:r>
            <a:endParaRPr lang="sl-SI" dirty="0"/>
          </a:p>
          <a:p>
            <a:r>
              <a:rPr lang="sl-SI" dirty="0"/>
              <a:t>8 hospitacij študentov in drugih pri rednih urah</a:t>
            </a:r>
          </a:p>
          <a:p>
            <a:r>
              <a:rPr lang="sl-SI" dirty="0"/>
              <a:t>predstavitev v knjigarni Konzorcij</a:t>
            </a:r>
          </a:p>
          <a:p>
            <a:r>
              <a:rPr lang="sl-SI" dirty="0"/>
              <a:t>7 predstavitev v razredih, kjer ne učim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733256"/>
            <a:ext cx="2714195" cy="9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bear&#10;&#10;Description automatically generated">
            <a:extLst>
              <a:ext uri="{FF2B5EF4-FFF2-40B4-BE49-F238E27FC236}">
                <a16:creationId xmlns:a16="http://schemas.microsoft.com/office/drawing/2014/main" id="{F7CBE4CD-F725-9522-4A3C-F17BD0FC0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/>
          <a:stretch/>
        </p:blipFill>
        <p:spPr>
          <a:xfrm>
            <a:off x="90487" y="68262"/>
            <a:ext cx="8963025" cy="6721475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BC4B2-E8F9-4BED-AB8F-CF5CA45198AE}"/>
              </a:ext>
            </a:extLst>
          </p:cNvPr>
          <p:cNvSpPr txBox="1"/>
          <p:nvPr/>
        </p:nvSpPr>
        <p:spPr>
          <a:xfrm>
            <a:off x="7236296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foto: </a:t>
            </a:r>
            <a:r>
              <a:rPr lang="sl-SI" dirty="0" err="1"/>
              <a:t>Blayo</a:t>
            </a:r>
            <a:r>
              <a:rPr lang="sl-SI" dirty="0"/>
              <a:t> San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5169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grada vsebine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5148" y="160337"/>
            <a:ext cx="8229600" cy="1143000"/>
          </a:xfrm>
        </p:spPr>
        <p:txBody>
          <a:bodyPr/>
          <a:lstStyle/>
          <a:p>
            <a:r>
              <a:rPr lang="sl-SI" dirty="0"/>
              <a:t>Prvi odzivi dijakov</a:t>
            </a:r>
          </a:p>
        </p:txBody>
      </p:sp>
      <p:sp>
        <p:nvSpPr>
          <p:cNvPr id="4" name="AutoShape 2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6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Pravokotnik 4"/>
          <p:cNvSpPr>
            <a:spLocks noChangeArrowheads="1"/>
          </p:cNvSpPr>
          <p:nvPr/>
        </p:nvSpPr>
        <p:spPr bwMode="auto">
          <a:xfrm rot="416130">
            <a:off x="328613" y="5868988"/>
            <a:ext cx="3254375" cy="6477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sl-SI" b="1" dirty="0">
                <a:solidFill>
                  <a:srgbClr val="00B0F0"/>
                </a:solidFill>
              </a:rPr>
              <a:t>Je motivacijsko in pes te lepo gleda, tudi če ne znaš snovi.</a:t>
            </a:r>
          </a:p>
        </p:txBody>
      </p:sp>
      <p:sp>
        <p:nvSpPr>
          <p:cNvPr id="9" name="Pravokotnik 5"/>
          <p:cNvSpPr>
            <a:spLocks noChangeArrowheads="1"/>
          </p:cNvSpPr>
          <p:nvPr/>
        </p:nvSpPr>
        <p:spPr bwMode="auto">
          <a:xfrm rot="18871361">
            <a:off x="301625" y="1773238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Je QL.</a:t>
            </a:r>
          </a:p>
        </p:txBody>
      </p:sp>
      <p:sp>
        <p:nvSpPr>
          <p:cNvPr id="10" name="Pravokotnik 6"/>
          <p:cNvSpPr>
            <a:spLocks noChangeArrowheads="1"/>
          </p:cNvSpPr>
          <p:nvPr/>
        </p:nvSpPr>
        <p:spPr bwMode="auto">
          <a:xfrm rot="20301257">
            <a:off x="5854700" y="5553075"/>
            <a:ext cx="296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l-SI"/>
              <a:t>Če je kuža v razredu, rajši </a:t>
            </a:r>
          </a:p>
          <a:p>
            <a:r>
              <a:rPr lang="sl-SI"/>
              <a:t>prihajam k matematiki.</a:t>
            </a:r>
          </a:p>
        </p:txBody>
      </p:sp>
      <p:sp>
        <p:nvSpPr>
          <p:cNvPr id="11" name="Pravokotnik 8"/>
          <p:cNvSpPr>
            <a:spLocks noChangeArrowheads="1"/>
          </p:cNvSpPr>
          <p:nvPr/>
        </p:nvSpPr>
        <p:spPr bwMode="auto">
          <a:xfrm rot="1000721">
            <a:off x="5820887" y="1843738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To je najboljši projekt naše šole.</a:t>
            </a:r>
          </a:p>
        </p:txBody>
      </p:sp>
      <p:sp>
        <p:nvSpPr>
          <p:cNvPr id="12" name="Pravokotnik 9"/>
          <p:cNvSpPr>
            <a:spLocks noChangeArrowheads="1"/>
          </p:cNvSpPr>
          <p:nvPr/>
        </p:nvSpPr>
        <p:spPr bwMode="auto">
          <a:xfrm rot="766317">
            <a:off x="342900" y="4295775"/>
            <a:ext cx="1530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Hvala, da se </a:t>
            </a:r>
          </a:p>
          <a:p>
            <a:r>
              <a:rPr lang="sl-SI" dirty="0"/>
              <a:t>to dogaja!</a:t>
            </a:r>
          </a:p>
        </p:txBody>
      </p:sp>
      <p:sp>
        <p:nvSpPr>
          <p:cNvPr id="13" name="Pravokotnik 10"/>
          <p:cNvSpPr>
            <a:spLocks noChangeArrowheads="1"/>
          </p:cNvSpPr>
          <p:nvPr/>
        </p:nvSpPr>
        <p:spPr bwMode="auto">
          <a:xfrm rot="517934">
            <a:off x="1574524" y="1630362"/>
            <a:ext cx="368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l-SI" dirty="0"/>
              <a:t>Vsi smo bolj umirjeni, sama sem veliko bolj zbrana in sproščena.</a:t>
            </a:r>
          </a:p>
        </p:txBody>
      </p:sp>
      <p:sp>
        <p:nvSpPr>
          <p:cNvPr id="14" name="Pravokotnik 11"/>
          <p:cNvSpPr>
            <a:spLocks noChangeArrowheads="1"/>
          </p:cNvSpPr>
          <p:nvPr/>
        </p:nvSpPr>
        <p:spPr bwMode="auto">
          <a:xfrm rot="922799">
            <a:off x="7126288" y="2913443"/>
            <a:ext cx="1954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Naj čim dlje traja </a:t>
            </a:r>
          </a:p>
          <a:p>
            <a:r>
              <a:rPr lang="sl-SI" dirty="0"/>
              <a:t>in naj uspe.</a:t>
            </a:r>
          </a:p>
        </p:txBody>
      </p:sp>
      <p:sp>
        <p:nvSpPr>
          <p:cNvPr id="16" name="PoljeZBesedilom 15"/>
          <p:cNvSpPr txBox="1"/>
          <p:nvPr/>
        </p:nvSpPr>
        <p:spPr>
          <a:xfrm rot="20706206">
            <a:off x="612775" y="3089844"/>
            <a:ext cx="362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Naj se razvije tudi po drugih šolah.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1546897" y="494103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Zelo dobra ideja in me veseli, da smo lahko del tega in poskusimo nekaj novega.</a:t>
            </a:r>
          </a:p>
        </p:txBody>
      </p:sp>
      <p:sp>
        <p:nvSpPr>
          <p:cNvPr id="18" name="PoljeZBesedilom 17"/>
          <p:cNvSpPr txBox="1"/>
          <p:nvPr/>
        </p:nvSpPr>
        <p:spPr>
          <a:xfrm rot="726510">
            <a:off x="1665971" y="401639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njeni bližini se vsi odpremo in se počutimo zelo varno.</a:t>
            </a:r>
          </a:p>
        </p:txBody>
      </p:sp>
      <p:sp>
        <p:nvSpPr>
          <p:cNvPr id="19" name="PoljeZBesedilom 18"/>
          <p:cNvSpPr txBox="1"/>
          <p:nvPr/>
        </p:nvSpPr>
        <p:spPr>
          <a:xfrm rot="21095663">
            <a:off x="5772721" y="4373664"/>
            <a:ext cx="3374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Razred je bolj sproščen, ampak še vedno smo lahko vsi zbrani, ker Šapa ne moti pouka.</a:t>
            </a:r>
          </a:p>
        </p:txBody>
      </p:sp>
      <p:sp>
        <p:nvSpPr>
          <p:cNvPr id="20" name="PoljeZBesedilom 19"/>
          <p:cNvSpPr txBox="1"/>
          <p:nvPr/>
        </p:nvSpPr>
        <p:spPr>
          <a:xfrm rot="550603">
            <a:off x="4219370" y="3290778"/>
            <a:ext cx="265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 bi lahko imeli še več terapevtskih psov na šoli.</a:t>
            </a:r>
          </a:p>
        </p:txBody>
      </p:sp>
    </p:spTree>
    <p:extLst>
      <p:ext uri="{BB962C8B-B14F-4D97-AF65-F5344CB8AC3E}">
        <p14:creationId xmlns:p14="http://schemas.microsoft.com/office/powerpoint/2010/main" val="48397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896544" cy="868958"/>
          </a:xfrm>
        </p:spPr>
        <p:txBody>
          <a:bodyPr>
            <a:normAutofit fontScale="90000"/>
          </a:bodyPr>
          <a:lstStyle/>
          <a:p>
            <a:r>
              <a:rPr lang="sl-SI" dirty="0"/>
              <a:t>Prvi odzivi profesorjev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604867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sl-SI" dirty="0"/>
              <a:t>Pomoč plahim, žalostnim, zaskrbljenim. Veselje.</a:t>
            </a:r>
          </a:p>
          <a:p>
            <a:pPr lvl="0"/>
            <a:r>
              <a:rPr lang="sl-SI" dirty="0"/>
              <a:t>Dijak bo imel možnost zaupati se na preprost način. Nekaj novega, nenavadnega.</a:t>
            </a:r>
          </a:p>
          <a:p>
            <a:pPr lvl="0"/>
            <a:r>
              <a:rPr lang="sl-SI" dirty="0"/>
              <a:t>Že sedaj pozitivno vpliva – dijaki psa redno spremljajo in se veselijo srečanja z njim.</a:t>
            </a:r>
          </a:p>
          <a:p>
            <a:pPr lvl="0"/>
            <a:r>
              <a:rPr lang="sl-SI" dirty="0"/>
              <a:t>Ob živali nihče ne more ostati ravnodušen. Četudi se bodo morda nekateri negativno odzvali, je to priložnost za osebno in medčloveško rast.</a:t>
            </a:r>
          </a:p>
          <a:p>
            <a:pPr lvl="0"/>
            <a:r>
              <a:rPr lang="sl-SI" dirty="0">
                <a:solidFill>
                  <a:srgbClr val="00B0F0"/>
                </a:solidFill>
              </a:rPr>
              <a:t>Še </a:t>
            </a:r>
            <a:r>
              <a:rPr lang="sl-SI" dirty="0" err="1">
                <a:solidFill>
                  <a:srgbClr val="00B0F0"/>
                </a:solidFill>
              </a:rPr>
              <a:t>prfoksi</a:t>
            </a:r>
            <a:r>
              <a:rPr lang="sl-SI" dirty="0">
                <a:solidFill>
                  <a:srgbClr val="00B0F0"/>
                </a:solidFill>
              </a:rPr>
              <a:t> oživimo. </a:t>
            </a:r>
          </a:p>
          <a:p>
            <a:pPr lvl="0"/>
            <a:r>
              <a:rPr lang="sl-SI" dirty="0"/>
              <a:t>Gre za zanimiv projekt, z vsebino katerega večina še ni bila v stiku. Gre za bolj oseben in sproščen pristop, ki bo pritegnil k sodelovanju.</a:t>
            </a:r>
          </a:p>
          <a:p>
            <a:pPr lvl="0"/>
            <a:r>
              <a:rPr lang="sl-SI" dirty="0"/>
              <a:t>Posameznikom lahko pes pomaga omiliti stisko.</a:t>
            </a:r>
          </a:p>
          <a:p>
            <a:pPr lvl="0"/>
            <a:r>
              <a:rPr lang="sl-SI" dirty="0"/>
              <a:t>Super projekt </a:t>
            </a:r>
            <a:r>
              <a:rPr lang="sl-SI" dirty="0">
                <a:sym typeface="Wingdings"/>
              </a:rPr>
              <a:t></a:t>
            </a:r>
            <a:r>
              <a:rPr lang="sl-SI" dirty="0"/>
              <a:t>. Ljudje bi se lahko veliko naučili od živali (npr. razumevanja, potrpljenja, brezpogojne ljubezni).</a:t>
            </a:r>
          </a:p>
          <a:p>
            <a:endParaRPr lang="sl-SI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717" y="0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2013/2014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2114" y="1424701"/>
            <a:ext cx="3936436" cy="295232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00053" y="121295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okrog 70 delovnih dni pri pouku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17 srečanj z otroki v vrtcu Jelka, modul </a:t>
            </a:r>
          </a:p>
          <a:p>
            <a:r>
              <a:rPr lang="sl-SI" sz="2400" dirty="0"/>
              <a:t>       matematika za otroke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jesensko rajanje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6 obiskov v ostalih vrtcih in OŠ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dan z razrednikom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informativni dan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dva vikend tabora na CŠOD Medved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prireditev ob dnevu voda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4 predstavitve študentom </a:t>
            </a:r>
            <a:r>
              <a:rPr lang="sl-SI" sz="2400" dirty="0" err="1"/>
              <a:t>PeF</a:t>
            </a:r>
            <a:r>
              <a:rPr lang="sl-SI" sz="2400" dirty="0"/>
              <a:t> in 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4 hospitacije študentov in drugih pri rednih urah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predstavitev na Knjižnem sejmu v Cankarjevem domu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4 </a:t>
            </a:r>
            <a:r>
              <a:rPr lang="sl-SI" sz="2400" dirty="0" err="1"/>
              <a:t>medpredmetne</a:t>
            </a:r>
            <a:r>
              <a:rPr lang="sl-SI" sz="2400" dirty="0"/>
              <a:t> povezave v razredih, kjer ne učim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aktivna udeležba na dveh mednarodnih konferencah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aktivna udeležba na posvetu </a:t>
            </a:r>
            <a:r>
              <a:rPr lang="sl-SI" sz="2400" dirty="0" err="1"/>
              <a:t>PeF</a:t>
            </a:r>
            <a:endParaRPr lang="sl-SI" sz="2400" dirty="0"/>
          </a:p>
          <a:p>
            <a:endParaRPr lang="sl-SI" sz="2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8545"/>
            <a:ext cx="1581797" cy="5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698557" cy="6858000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 rot="20457897">
            <a:off x="-117052" y="2403757"/>
            <a:ext cx="3098585" cy="607767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>
                <a:solidFill>
                  <a:srgbClr val="FFFF00"/>
                </a:solidFill>
              </a:rPr>
              <a:t>iz šolskega časopisa</a:t>
            </a:r>
          </a:p>
        </p:txBody>
      </p:sp>
    </p:spTree>
    <p:extLst>
      <p:ext uri="{BB962C8B-B14F-4D97-AF65-F5344CB8AC3E}">
        <p14:creationId xmlns:p14="http://schemas.microsoft.com/office/powerpoint/2010/main" val="265727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20766" r="5756"/>
          <a:stretch/>
        </p:blipFill>
        <p:spPr>
          <a:xfrm>
            <a:off x="3857241" y="116632"/>
            <a:ext cx="5265575" cy="659449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 rot="20457897">
            <a:off x="247156" y="901522"/>
            <a:ext cx="3379336" cy="81374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>
                <a:solidFill>
                  <a:srgbClr val="00B0F0"/>
                </a:solidFill>
              </a:rPr>
              <a:t>iz šolskega časopisa</a:t>
            </a:r>
          </a:p>
        </p:txBody>
      </p:sp>
      <p:pic>
        <p:nvPicPr>
          <p:cNvPr id="6" name="Ograda vseb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-283" r="11925" b="79166"/>
          <a:stretch/>
        </p:blipFill>
        <p:spPr>
          <a:xfrm>
            <a:off x="93737" y="2060848"/>
            <a:ext cx="3686175" cy="14511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687535" y="4020682"/>
            <a:ext cx="2498576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8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717" y="0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2014/2015</a:t>
            </a:r>
          </a:p>
        </p:txBody>
      </p:sp>
      <p:sp>
        <p:nvSpPr>
          <p:cNvPr id="7" name="Pravokotnik 6"/>
          <p:cNvSpPr/>
          <p:nvPr/>
        </p:nvSpPr>
        <p:spPr>
          <a:xfrm>
            <a:off x="400053" y="1412776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okrog 75 delovnih dni pri pouku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18 srečanj z otroki v vrtcu Jelka, modul </a:t>
            </a:r>
          </a:p>
          <a:p>
            <a:r>
              <a:rPr lang="sl-SI" sz="2400" dirty="0"/>
              <a:t>       matematika za otroke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  9 srečanj v okviru ŠAPA krožka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7 obiskov v ostalih vrtcih in OŠ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informativni dan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prireditev ob dnevu voda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2 predstavitvi študentom </a:t>
            </a:r>
            <a:r>
              <a:rPr lang="sl-SI" sz="2400" dirty="0" err="1"/>
              <a:t>PeF</a:t>
            </a:r>
            <a:r>
              <a:rPr lang="sl-SI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8 predstavitev v razredih, kjer ne učim (tudi </a:t>
            </a:r>
            <a:r>
              <a:rPr lang="sl-SI" sz="2400" dirty="0" err="1"/>
              <a:t>medpredmetno</a:t>
            </a:r>
            <a:r>
              <a:rPr lang="sl-SI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aktivna udeležba na mednarodni konferenci </a:t>
            </a:r>
            <a:r>
              <a:rPr lang="sl-SI" sz="2400" dirty="0" err="1"/>
              <a:t>EDUvision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predstavitev na strokovnem srečanju DMFA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3 predstavitve v okviru ZRSŠ (opismenjevanje, inovacijski proj.)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predstavitev na Knjižnem sejmu v Cankarjevem domu ob izidu knjig Šapa se predstavi in Tačke v šoli</a:t>
            </a:r>
          </a:p>
          <a:p>
            <a:endParaRPr lang="sl-SI" sz="2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8545"/>
            <a:ext cx="1581797" cy="5282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64376"/>
            <a:ext cx="2852216" cy="2856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224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27369</TotalTime>
  <Words>2437</Words>
  <Application>Microsoft Office PowerPoint</Application>
  <PresentationFormat>On-screen Show (4:3)</PresentationFormat>
  <Paragraphs>239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Officeova tema</vt:lpstr>
      <vt:lpstr>Šapa v SVŠGUGL - pregled po letih</vt:lpstr>
      <vt:lpstr>PowerPoint Presentation</vt:lpstr>
      <vt:lpstr>šolsko leto 2012/2013</vt:lpstr>
      <vt:lpstr>Prvi odzivi dijakov</vt:lpstr>
      <vt:lpstr>Prvi odzivi profesorjev</vt:lpstr>
      <vt:lpstr>šolsko leto 2013/2014</vt:lpstr>
      <vt:lpstr>PowerPoint Presentation</vt:lpstr>
      <vt:lpstr>PowerPoint Presentation</vt:lpstr>
      <vt:lpstr>šolsko leto 2014/2015</vt:lpstr>
      <vt:lpstr>Šapa v vrtcu</vt:lpstr>
      <vt:lpstr>PowerPoint Presentation</vt:lpstr>
      <vt:lpstr>šolsko leto 2015/2016</vt:lpstr>
      <vt:lpstr>Nekaj pisem, ki so jih Šapi poslali prvošolci</vt:lpstr>
      <vt:lpstr>šolsko leto 2016/2017</vt:lpstr>
      <vt:lpstr>Mreža Šolski pes</vt:lpstr>
      <vt:lpstr>šolsko leto 2017/2018</vt:lpstr>
      <vt:lpstr>Novost - modul Otrok in pes</vt:lpstr>
      <vt:lpstr>šolsko leto 2018/2019</vt:lpstr>
      <vt:lpstr>Prostovoljstvo s Šapo</vt:lpstr>
      <vt:lpstr>Na fotografiji je le del udeležencev dvodnevnega srečanja mreže Šolski pes (z mednarodno udeležbo) na CŠOD Medvedje Brdo</vt:lpstr>
      <vt:lpstr>šolsko leto 2019/2020</vt:lpstr>
      <vt:lpstr>Drugošolke, ki že drugo leto kot prostovoljke obiskujejo otroke v bližnji osnovni šoli. Bravo, dekleta!</vt:lpstr>
      <vt:lpstr>šolsko leto 2020/2021</vt:lpstr>
      <vt:lpstr>…tudi Šapa dela online…</vt:lpstr>
      <vt:lpstr>šolsko leto 2021/2022</vt:lpstr>
      <vt:lpstr>…maturitetni tabor v SVŠGUGL…</vt:lpstr>
      <vt:lpstr>september 2022</vt:lpstr>
      <vt:lpstr>Šapa, HVALA!</vt:lpstr>
      <vt:lpstr>Šapa v šoli 2012 - 2022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Inovacijski projekt Terapevtski pes v šoli</dc:title>
  <dc:creator>mojca</dc:creator>
  <cp:lastModifiedBy>Mojca Trampuš</cp:lastModifiedBy>
  <cp:revision>56</cp:revision>
  <dcterms:created xsi:type="dcterms:W3CDTF">2013-08-29T22:18:36Z</dcterms:created>
  <dcterms:modified xsi:type="dcterms:W3CDTF">2023-01-22T10:21:45Z</dcterms:modified>
</cp:coreProperties>
</file>